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376" r:id="rId3"/>
    <p:sldId id="350" r:id="rId4"/>
    <p:sldId id="351" r:id="rId5"/>
    <p:sldId id="352" r:id="rId6"/>
    <p:sldId id="368" r:id="rId7"/>
    <p:sldId id="353" r:id="rId8"/>
    <p:sldId id="354" r:id="rId9"/>
    <p:sldId id="369" r:id="rId10"/>
    <p:sldId id="370" r:id="rId11"/>
    <p:sldId id="371" r:id="rId12"/>
    <p:sldId id="372" r:id="rId13"/>
    <p:sldId id="357" r:id="rId14"/>
    <p:sldId id="373" r:id="rId15"/>
    <p:sldId id="374" r:id="rId16"/>
    <p:sldId id="358" r:id="rId17"/>
    <p:sldId id="359" r:id="rId18"/>
    <p:sldId id="375" r:id="rId19"/>
    <p:sldId id="361" r:id="rId20"/>
    <p:sldId id="362" r:id="rId21"/>
    <p:sldId id="364" r:id="rId22"/>
    <p:sldId id="366" r:id="rId23"/>
  </p:sldIdLst>
  <p:sldSz cx="12192000" cy="6858000"/>
  <p:notesSz cx="6954838" cy="9309100"/>
  <p:embeddedFontLst>
    <p:embeddedFont>
      <p:font typeface="Cambria" pitchFamily="18" charset="0"/>
      <p:regular r:id="rId25"/>
      <p:bold r:id="rId26"/>
      <p:italic r:id="rId27"/>
      <p:boldItalic r:id="rId28"/>
    </p:embeddedFont>
    <p:embeddedFont>
      <p:font typeface="Arabic Typesetting" pitchFamily="66" charset="-78"/>
      <p:regular r:id="rId29"/>
    </p:embeddedFont>
    <p:embeddedFont>
      <p:font typeface="Calibri" pitchFamily="34" charset="0"/>
      <p:regular r:id="rId30"/>
      <p:bold r:id="rId31"/>
      <p:italic r:id="rId32"/>
      <p:boldItalic r:id="rId33"/>
    </p:embeddedFont>
    <p:embeddedFont>
      <p:font typeface="Pashto Aryob" pitchFamily="2" charset="-78"/>
      <p:regular r:id="rId34"/>
    </p:embeddedFont>
    <p:embeddedFont>
      <p:font typeface="B Nazanin" pitchFamily="2" charset="-78"/>
      <p:regular r:id="rId35"/>
      <p:bold r:id="rId36"/>
    </p:embeddedFont>
    <p:embeddedFont>
      <p:font typeface="Century Schoolbook" pitchFamily="18" charset="0"/>
      <p:regular r:id="rId37"/>
      <p:bold r:id="rId38"/>
      <p:italic r:id="rId39"/>
      <p:boldItalic r:id="rId40"/>
    </p:embeddedFont>
    <p:embeddedFont>
      <p:font typeface="B Zar" pitchFamily="2" charset="-78"/>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86" autoAdjust="0"/>
    <p:restoredTop sz="95303" autoAdjust="0"/>
  </p:normalViewPr>
  <p:slideViewPr>
    <p:cSldViewPr snapToGrid="0">
      <p:cViewPr>
        <p:scale>
          <a:sx n="90" d="100"/>
          <a:sy n="90" d="100"/>
        </p:scale>
        <p:origin x="-780" y="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4393" cy="4673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 name="Google Shape;4;n"/>
          <p:cNvSpPr txBox="1">
            <a:spLocks noGrp="1"/>
          </p:cNvSpPr>
          <p:nvPr>
            <p:ph type="dt" idx="10"/>
          </p:nvPr>
        </p:nvSpPr>
        <p:spPr>
          <a:xfrm>
            <a:off x="3938871" y="0"/>
            <a:ext cx="3014393" cy="4673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 name="Google Shape;5;n"/>
          <p:cNvSpPr>
            <a:spLocks noGrp="1" noRot="1" noChangeAspect="1"/>
          </p:cNvSpPr>
          <p:nvPr>
            <p:ph type="sldImg" idx="3"/>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6114" y="4479687"/>
            <a:ext cx="5562610" cy="366577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1738"/>
            <a:ext cx="3014393" cy="4673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 name="Google Shape;8;n"/>
          <p:cNvSpPr txBox="1">
            <a:spLocks noGrp="1"/>
          </p:cNvSpPr>
          <p:nvPr>
            <p:ph type="sldNum" idx="12"/>
          </p:nvPr>
        </p:nvSpPr>
        <p:spPr>
          <a:xfrm>
            <a:off x="3938871" y="8841738"/>
            <a:ext cx="3014393" cy="4673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entury Schoolbook"/>
                <a:ea typeface="Century Schoolbook"/>
                <a:cs typeface="Century Schoolbook"/>
                <a:sym typeface="Century Schoolbook"/>
              </a:rPr>
              <a:pPr marL="0" marR="0" lvl="0" indent="0" algn="r" rtl="0">
                <a:spcBef>
                  <a:spcPts val="0"/>
                </a:spcBef>
                <a:spcAft>
                  <a:spcPts val="0"/>
                </a:spcAft>
                <a:buNone/>
              </a:pPr>
              <a:t>‹#›</a:t>
            </a:fld>
            <a:endParaRPr sz="1200" b="0" i="0" u="none" strike="noStrike" cap="none">
              <a:solidFill>
                <a:schemeClr val="dk1"/>
              </a:solidFill>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xmlns="" val="32016081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1:notes"/>
          <p:cNvSpPr txBox="1">
            <a:spLocks noGrp="1"/>
          </p:cNvSpPr>
          <p:nvPr>
            <p:ph type="body" idx="1"/>
          </p:nvPr>
        </p:nvSpPr>
        <p:spPr>
          <a:xfrm>
            <a:off x="696114" y="4479687"/>
            <a:ext cx="5562610" cy="3665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938871" y="8841738"/>
            <a:ext cx="3014393" cy="4673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213927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585D94-98E7-4BB8-8CDF-A5F6C059BADB}" type="slidenum">
              <a:rPr lang="en-US" smtClean="0"/>
              <a:pPr/>
              <a:t>21</a:t>
            </a:fld>
            <a:endParaRPr lang="en-US"/>
          </a:p>
        </p:txBody>
      </p:sp>
    </p:spTree>
    <p:extLst>
      <p:ext uri="{BB962C8B-B14F-4D97-AF65-F5344CB8AC3E}">
        <p14:creationId xmlns="" xmlns:p14="http://schemas.microsoft.com/office/powerpoint/2010/main" val="326030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txBox="1"/>
          <p:nvPr/>
        </p:nvSpPr>
        <p:spPr>
          <a:xfrm>
            <a:off x="4795838" y="1033463"/>
            <a:ext cx="2414587" cy="246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entury Schoolbook"/>
                <a:ea typeface="Century Schoolbook"/>
                <a:cs typeface="Century Schoolbook"/>
                <a:sym typeface="Century Schoolbook"/>
              </a:rPr>
              <a:t>Ministry of Commerce and Industries</a:t>
            </a:r>
            <a:endParaRPr/>
          </a:p>
        </p:txBody>
      </p:sp>
      <p:sp>
        <p:nvSpPr>
          <p:cNvPr id="19" name="Google Shape;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entury Schoolbook"/>
                <a:ea typeface="Century Schoolbook"/>
                <a:cs typeface="Century Schoolbook"/>
                <a:sym typeface="Century Schoolbook"/>
              </a:defRPr>
            </a:lvl1pPr>
            <a:lvl2pPr marL="0" lvl="1" indent="0" algn="r">
              <a:spcBef>
                <a:spcPts val="0"/>
              </a:spcBef>
              <a:spcAft>
                <a:spcPts val="0"/>
              </a:spcAft>
              <a:buNone/>
              <a:defRPr sz="1200">
                <a:solidFill>
                  <a:srgbClr val="898989"/>
                </a:solidFill>
                <a:latin typeface="Century Schoolbook"/>
                <a:ea typeface="Century Schoolbook"/>
                <a:cs typeface="Century Schoolbook"/>
                <a:sym typeface="Century Schoolbook"/>
              </a:defRPr>
            </a:lvl2pPr>
            <a:lvl3pPr marL="0" lvl="2" indent="0" algn="r">
              <a:spcBef>
                <a:spcPts val="0"/>
              </a:spcBef>
              <a:spcAft>
                <a:spcPts val="0"/>
              </a:spcAft>
              <a:buNone/>
              <a:defRPr sz="1200">
                <a:solidFill>
                  <a:srgbClr val="898989"/>
                </a:solidFill>
                <a:latin typeface="Century Schoolbook"/>
                <a:ea typeface="Century Schoolbook"/>
                <a:cs typeface="Century Schoolbook"/>
                <a:sym typeface="Century Schoolbook"/>
              </a:defRPr>
            </a:lvl3pPr>
            <a:lvl4pPr marL="0" lvl="3" indent="0" algn="r">
              <a:spcBef>
                <a:spcPts val="0"/>
              </a:spcBef>
              <a:spcAft>
                <a:spcPts val="0"/>
              </a:spcAft>
              <a:buNone/>
              <a:defRPr sz="1200">
                <a:solidFill>
                  <a:srgbClr val="898989"/>
                </a:solidFill>
                <a:latin typeface="Century Schoolbook"/>
                <a:ea typeface="Century Schoolbook"/>
                <a:cs typeface="Century Schoolbook"/>
                <a:sym typeface="Century Schoolbook"/>
              </a:defRPr>
            </a:lvl4pPr>
            <a:lvl5pPr marL="0" lvl="4" indent="0" algn="r">
              <a:spcBef>
                <a:spcPts val="0"/>
              </a:spcBef>
              <a:spcAft>
                <a:spcPts val="0"/>
              </a:spcAft>
              <a:buNone/>
              <a:defRPr sz="1200">
                <a:solidFill>
                  <a:srgbClr val="898989"/>
                </a:solidFill>
                <a:latin typeface="Century Schoolbook"/>
                <a:ea typeface="Century Schoolbook"/>
                <a:cs typeface="Century Schoolbook"/>
                <a:sym typeface="Century Schoolbook"/>
              </a:defRPr>
            </a:lvl5pPr>
            <a:lvl6pPr marL="0" lvl="5" indent="0" algn="r">
              <a:spcBef>
                <a:spcPts val="0"/>
              </a:spcBef>
              <a:spcAft>
                <a:spcPts val="0"/>
              </a:spcAft>
              <a:buNone/>
              <a:defRPr sz="1200">
                <a:solidFill>
                  <a:srgbClr val="898989"/>
                </a:solidFill>
                <a:latin typeface="Century Schoolbook"/>
                <a:ea typeface="Century Schoolbook"/>
                <a:cs typeface="Century Schoolbook"/>
                <a:sym typeface="Century Schoolbook"/>
              </a:defRPr>
            </a:lvl6pPr>
            <a:lvl7pPr marL="0" lvl="6" indent="0" algn="r">
              <a:spcBef>
                <a:spcPts val="0"/>
              </a:spcBef>
              <a:spcAft>
                <a:spcPts val="0"/>
              </a:spcAft>
              <a:buNone/>
              <a:defRPr sz="1200">
                <a:solidFill>
                  <a:srgbClr val="898989"/>
                </a:solidFill>
                <a:latin typeface="Century Schoolbook"/>
                <a:ea typeface="Century Schoolbook"/>
                <a:cs typeface="Century Schoolbook"/>
                <a:sym typeface="Century Schoolbook"/>
              </a:defRPr>
            </a:lvl7pPr>
            <a:lvl8pPr marL="0" lvl="7" indent="0" algn="r">
              <a:spcBef>
                <a:spcPts val="0"/>
              </a:spcBef>
              <a:spcAft>
                <a:spcPts val="0"/>
              </a:spcAft>
              <a:buNone/>
              <a:defRPr sz="1200">
                <a:solidFill>
                  <a:srgbClr val="898989"/>
                </a:solidFill>
                <a:latin typeface="Century Schoolbook"/>
                <a:ea typeface="Century Schoolbook"/>
                <a:cs typeface="Century Schoolbook"/>
                <a:sym typeface="Century Schoolbook"/>
              </a:defRPr>
            </a:lvl8pPr>
            <a:lvl9pPr marL="0" lvl="8" indent="0" algn="r">
              <a:spcBef>
                <a:spcPts val="0"/>
              </a:spcBef>
              <a:spcAft>
                <a:spcPts val="0"/>
              </a:spcAft>
              <a:buNone/>
              <a:defRPr sz="1200">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1pPr>
            <a:lvl2pPr marL="0" marR="0" lvl="1"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2pPr>
            <a:lvl3pPr marL="0" marR="0" lvl="2"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3pPr>
            <a:lvl4pPr marL="0" marR="0" lvl="3"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4pPr>
            <a:lvl5pPr marL="0" marR="0" lvl="4"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5pPr>
            <a:lvl6pPr marL="0" marR="0" lvl="5"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6pPr>
            <a:lvl7pPr marL="0" marR="0" lvl="6"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7pPr>
            <a:lvl8pPr marL="0" marR="0" lvl="7"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8pPr>
            <a:lvl9pPr marL="0" marR="0" lvl="8" indent="0" algn="r" rtl="0">
              <a:spcBef>
                <a:spcPts val="0"/>
              </a:spcBef>
              <a:spcAft>
                <a:spcPts val="0"/>
              </a:spcAft>
              <a:buNone/>
              <a:defRPr sz="1200" b="0" i="0" u="none" strike="noStrike" cap="none">
                <a:solidFill>
                  <a:srgbClr val="898989"/>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E0752F"/>
              </a:solidFill>
            </a:endParaRPr>
          </a:p>
        </p:txBody>
      </p:sp>
      <p:pic>
        <p:nvPicPr>
          <p:cNvPr id="15" name="Google Shape;15;p1" descr="Afghanistan Logo copy.pdf"/>
          <p:cNvPicPr preferRelativeResize="0"/>
          <p:nvPr/>
        </p:nvPicPr>
        <p:blipFill rotWithShape="1">
          <a:blip r:embed="rId12">
            <a:alphaModFix/>
          </a:blip>
          <a:srcRect/>
          <a:stretch/>
        </p:blipFill>
        <p:spPr>
          <a:xfrm>
            <a:off x="5486400" y="152400"/>
            <a:ext cx="1320800" cy="1028700"/>
          </a:xfrm>
          <a:prstGeom prst="rect">
            <a:avLst/>
          </a:prstGeom>
          <a:noFill/>
          <a:ln>
            <a:noFill/>
          </a:ln>
        </p:spPr>
      </p:pic>
      <p:sp>
        <p:nvSpPr>
          <p:cNvPr id="16" name="Google Shape;16;p1"/>
          <p:cNvSpPr txBox="1"/>
          <p:nvPr/>
        </p:nvSpPr>
        <p:spPr>
          <a:xfrm>
            <a:off x="3352800" y="2590800"/>
            <a:ext cx="6197600"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3"/>
          <p:cNvSpPr/>
          <p:nvPr/>
        </p:nvSpPr>
        <p:spPr>
          <a:xfrm>
            <a:off x="0" y="19878"/>
            <a:ext cx="12192000" cy="68580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93" name="Google Shape;93;p13"/>
          <p:cNvSpPr txBox="1"/>
          <p:nvPr/>
        </p:nvSpPr>
        <p:spPr>
          <a:xfrm>
            <a:off x="5334000" y="5791200"/>
            <a:ext cx="6057900" cy="46196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C000"/>
              </a:buClr>
              <a:buSzPts val="1200"/>
              <a:buFont typeface="Arial"/>
              <a:buNone/>
            </a:pPr>
            <a:r>
              <a:rPr lang="fa-IR" sz="1200" b="0" i="0" u="none" strike="noStrike" cap="none" dirty="0" smtClean="0">
                <a:solidFill>
                  <a:srgbClr val="FFC000"/>
                </a:solidFill>
                <a:latin typeface="Cambria"/>
                <a:ea typeface="Cambria"/>
                <a:cs typeface="Cambria"/>
                <a:sym typeface="Cambria"/>
              </a:rPr>
              <a:t>د افغانستان بانک</a:t>
            </a:r>
            <a:endParaRPr/>
          </a:p>
          <a:p>
            <a:pPr marL="0" marR="0" lvl="0" indent="0" algn="r" rtl="0">
              <a:lnSpc>
                <a:spcPct val="100000"/>
              </a:lnSpc>
              <a:spcBef>
                <a:spcPts val="0"/>
              </a:spcBef>
              <a:spcAft>
                <a:spcPts val="0"/>
              </a:spcAft>
              <a:buClr>
                <a:schemeClr val="lt1"/>
              </a:buClr>
              <a:buSzPts val="1200"/>
              <a:buFont typeface="Arial"/>
              <a:buNone/>
            </a:pPr>
            <a:endParaRPr/>
          </a:p>
        </p:txBody>
      </p:sp>
      <p:sp>
        <p:nvSpPr>
          <p:cNvPr id="7" name="Title 1"/>
          <p:cNvSpPr>
            <a:spLocks noGrp="1"/>
          </p:cNvSpPr>
          <p:nvPr>
            <p:ph type="ctrTitle"/>
          </p:nvPr>
        </p:nvSpPr>
        <p:spPr>
          <a:xfrm>
            <a:off x="2137179" y="2466751"/>
            <a:ext cx="8001000" cy="1447801"/>
          </a:xfrm>
          <a:ln>
            <a:solidFill>
              <a:schemeClr val="accent1">
                <a:lumMod val="60000"/>
                <a:lumOff val="40000"/>
              </a:schemeClr>
            </a:solidFill>
          </a:ln>
        </p:spPr>
        <p:txBody>
          <a:bodyPr>
            <a:noAutofit/>
          </a:bodyPr>
          <a:lstStyle/>
          <a:p>
            <a:r>
              <a:rPr lang="fa-IR" sz="4000" b="1" dirty="0" smtClean="0">
                <a:solidFill>
                  <a:srgbClr val="FFC000"/>
                </a:solidFill>
                <a:latin typeface="Arabic Typesetting" pitchFamily="66" charset="-78"/>
                <a:cs typeface="Arabic Typesetting" pitchFamily="66" charset="-78"/>
              </a:rPr>
              <a:t>د </a:t>
            </a:r>
            <a:r>
              <a:rPr lang="ps-AF" sz="4000" b="1" dirty="0" smtClean="0">
                <a:solidFill>
                  <a:srgbClr val="FFC000"/>
                </a:solidFill>
                <a:latin typeface="Arabic Typesetting" pitchFamily="66" charset="-78"/>
                <a:cs typeface="Arabic Typesetting" pitchFamily="66" charset="-78"/>
              </a:rPr>
              <a:t>انفرادی صرافی  او پولی خدمتونو څخه د شرکت ډول ته د حقوقی جوړښت تدیلولو او د شرکت د جواز د ګټو په اړه پوهاوی</a:t>
            </a:r>
            <a:endParaRPr lang="en-US" sz="4000"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abic Typesetting" pitchFamily="66" charset="-78"/>
              <a:cs typeface="Arabic Typesetting" pitchFamily="66" charset="-78"/>
            </a:endParaRPr>
          </a:p>
        </p:txBody>
      </p:sp>
      <p:sp>
        <p:nvSpPr>
          <p:cNvPr id="9" name="Title 1"/>
          <p:cNvSpPr txBox="1">
            <a:spLocks/>
          </p:cNvSpPr>
          <p:nvPr/>
        </p:nvSpPr>
        <p:spPr bwMode="auto">
          <a:xfrm>
            <a:off x="4272506" y="838199"/>
            <a:ext cx="5638800" cy="1143000"/>
          </a:xfrm>
          <a:prstGeom prst="rect">
            <a:avLst/>
          </a:prstGeom>
          <a:noFill/>
          <a:ln w="9525">
            <a:noFill/>
            <a:miter lim="800000"/>
            <a:headEnd/>
            <a:tailEnd/>
          </a:ln>
          <a:effectLst/>
        </p:spPr>
        <p:txBody>
          <a:bodyPr anchor="ctr"/>
          <a:lstStyle/>
          <a:p>
            <a:pPr algn="r" eaLnBrk="1" hangingPunct="1">
              <a:defRPr/>
            </a:pPr>
            <a:r>
              <a:rPr lang="fa-IR" sz="3600" b="1" dirty="0">
                <a:solidFill>
                  <a:schemeClr val="bg1"/>
                </a:solidFill>
                <a:effectLst>
                  <a:outerShdw blurRad="31750" dist="25400" dir="5400000" algn="tl" rotWithShape="0">
                    <a:srgbClr val="000000">
                      <a:alpha val="25000"/>
                    </a:srgbClr>
                  </a:outerShdw>
                </a:effectLst>
                <a:latin typeface="Arabic Typesetting" pitchFamily="66" charset="-78"/>
                <a:ea typeface="+mj-ea"/>
                <a:cs typeface="Arabic Typesetting" pitchFamily="66" charset="-78"/>
              </a:rPr>
              <a:t>دافغانستان بانک </a:t>
            </a:r>
            <a:br>
              <a:rPr lang="fa-IR" sz="3600" b="1" dirty="0">
                <a:solidFill>
                  <a:schemeClr val="bg1"/>
                </a:solidFill>
                <a:effectLst>
                  <a:outerShdw blurRad="31750" dist="25400" dir="5400000" algn="tl" rotWithShape="0">
                    <a:srgbClr val="000000">
                      <a:alpha val="25000"/>
                    </a:srgbClr>
                  </a:outerShdw>
                </a:effectLst>
                <a:latin typeface="Arabic Typesetting" pitchFamily="66" charset="-78"/>
                <a:ea typeface="+mj-ea"/>
                <a:cs typeface="Arabic Typesetting" pitchFamily="66" charset="-78"/>
              </a:rPr>
            </a:br>
            <a:r>
              <a:rPr lang="prs-AF" sz="3600" b="1" dirty="0">
                <a:solidFill>
                  <a:schemeClr val="bg1"/>
                </a:solidFill>
                <a:effectLst>
                  <a:outerShdw blurRad="31750" dist="25400" dir="5400000" algn="tl" rotWithShape="0">
                    <a:srgbClr val="000000">
                      <a:alpha val="25000"/>
                    </a:srgbClr>
                  </a:outerShdw>
                </a:effectLst>
                <a:latin typeface="Arabic Typesetting" pitchFamily="66" charset="-78"/>
                <a:ea typeface="+mj-ea"/>
                <a:cs typeface="Arabic Typesetting" pitchFamily="66" charset="-78"/>
              </a:rPr>
              <a:t>آمریت عمومی نظارت </a:t>
            </a:r>
            <a:r>
              <a:rPr lang="fa-IR" sz="3600" b="1" dirty="0">
                <a:solidFill>
                  <a:schemeClr val="bg1"/>
                </a:solidFill>
                <a:effectLst>
                  <a:outerShdw blurRad="31750" dist="25400" dir="5400000" algn="tl" rotWithShape="0">
                    <a:srgbClr val="000000">
                      <a:alpha val="25000"/>
                    </a:srgbClr>
                  </a:outerShdw>
                </a:effectLst>
                <a:latin typeface="Arabic Typesetting" pitchFamily="66" charset="-78"/>
                <a:ea typeface="+mj-ea"/>
                <a:cs typeface="Arabic Typesetting" pitchFamily="66" charset="-78"/>
              </a:rPr>
              <a:t>از موسسات مالی غیر بانکی</a:t>
            </a:r>
            <a:r>
              <a:rPr lang="fa-IR" sz="2400" b="1" kern="0" dirty="0">
                <a:solidFill>
                  <a:schemeClr val="bg1"/>
                </a:solidFill>
                <a:latin typeface="+mj-lt"/>
                <a:ea typeface="+mj-ea"/>
                <a:cs typeface="Pashto Aryob" pitchFamily="2" charset="-78"/>
              </a:rPr>
              <a:t> </a:t>
            </a:r>
            <a:endParaRPr lang="en-US" sz="2400" b="1" kern="0" dirty="0">
              <a:solidFill>
                <a:schemeClr val="bg1"/>
              </a:solidFill>
              <a:latin typeface="+mj-lt"/>
              <a:ea typeface="+mj-ea"/>
              <a:cs typeface="+mj-cs"/>
            </a:endParaRPr>
          </a:p>
        </p:txBody>
      </p:sp>
      <p:cxnSp>
        <p:nvCxnSpPr>
          <p:cNvPr id="10" name="Straight Connector 9"/>
          <p:cNvCxnSpPr/>
          <p:nvPr/>
        </p:nvCxnSpPr>
        <p:spPr>
          <a:xfrm>
            <a:off x="4038599" y="1981199"/>
            <a:ext cx="8001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75537" y="0"/>
            <a:ext cx="1870102" cy="18701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050" y="41275"/>
            <a:ext cx="2381250" cy="1063625"/>
          </a:xfrm>
        </p:spPr>
        <p:txBody>
          <a:bodyPr/>
          <a:lstStyle/>
          <a:p>
            <a:pPr algn="r" rtl="1"/>
            <a:r>
              <a:rPr lang="ps-AF" sz="3200" dirty="0" smtClean="0">
                <a:latin typeface="Arabic Typesetting" pitchFamily="66" charset="-78"/>
                <a:cs typeface="Arabic Typesetting" pitchFamily="66" charset="-78"/>
              </a:rPr>
              <a:t>۲. دوهمه کتګوری</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
        <p:nvSpPr>
          <p:cNvPr id="5" name="Text Placeholder 2"/>
          <p:cNvSpPr>
            <a:spLocks noGrp="1"/>
          </p:cNvSpPr>
          <p:nvPr>
            <p:ph type="body" idx="1"/>
          </p:nvPr>
        </p:nvSpPr>
        <p:spPr>
          <a:xfrm>
            <a:off x="838200" y="1524000"/>
            <a:ext cx="10515600" cy="4652963"/>
          </a:xfrm>
        </p:spPr>
        <p:txBody>
          <a:bodyPr/>
          <a:lstStyle/>
          <a:p>
            <a:pPr indent="0" algn="r" rtl="1">
              <a:buNone/>
            </a:pPr>
            <a:r>
              <a:rPr lang="ps-AF" dirty="0" smtClean="0">
                <a:latin typeface="Arabic Typesetting" pitchFamily="66" charset="-78"/>
                <a:cs typeface="Arabic Typesetting" pitchFamily="66" charset="-78"/>
              </a:rPr>
              <a:t>هغه صرافان او د پولی خدمتونو وړاندی کوونکی چی په ۲۰۲۰ کال کی د معاملاتو اندازه د ۴۰۰ میلون څخه تر ۶ ملیارد افغانی وی، په دوهمه کتګوری کی شاملیږی او د انفرای څخه شرکت ته د تبدیلیدو لپاره د لمړی کټګوری مواردو سربیره باید حد اقل لاندی موارد برابر کړی:</a:t>
            </a:r>
          </a:p>
          <a:p>
            <a:pPr marL="514350" indent="-400050" algn="r" rtl="1">
              <a:buFont typeface="Arial" pitchFamily="34" charset="0"/>
              <a:buChar char="•"/>
            </a:pPr>
            <a:r>
              <a:rPr lang="ps-AF" dirty="0" smtClean="0">
                <a:latin typeface="Arabic Typesetting" pitchFamily="66" charset="-78"/>
                <a:cs typeface="Arabic Typesetting" pitchFamily="66" charset="-78"/>
              </a:rPr>
              <a:t>د هغه چک لست په اساس چی وړاندی  د د افغانستان بانک له لوری ترتیب شوی د پیسو د وینځلو او د ترهګری پر ضد د مبارزی د امورو مخ ته وړل؛ او </a:t>
            </a:r>
          </a:p>
          <a:p>
            <a:pPr marL="514350" indent="-400050" algn="r" rtl="1">
              <a:buFont typeface="Arial" pitchFamily="34" charset="0"/>
              <a:buChar char="•"/>
            </a:pPr>
            <a:r>
              <a:rPr lang="ps-AF" dirty="0" smtClean="0">
                <a:latin typeface="Arabic Typesetting" pitchFamily="66" charset="-78"/>
                <a:cs typeface="Arabic Typesetting" pitchFamily="66" charset="-78"/>
              </a:rPr>
              <a:t>د څار د هیئت معرفی کول ( مالک هم کولای شی چی د څار د  هیئت غړی اوسی.</a:t>
            </a:r>
          </a:p>
        </p:txBody>
      </p:sp>
      <p:pic>
        <p:nvPicPr>
          <p:cNvPr id="6" name="Picture 5"/>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5" name="Title 1"/>
          <p:cNvSpPr>
            <a:spLocks noGrp="1"/>
          </p:cNvSpPr>
          <p:nvPr>
            <p:ph type="title"/>
          </p:nvPr>
        </p:nvSpPr>
        <p:spPr>
          <a:xfrm>
            <a:off x="8401050" y="231775"/>
            <a:ext cx="2381250" cy="1063625"/>
          </a:xfrm>
        </p:spPr>
        <p:txBody>
          <a:bodyPr/>
          <a:lstStyle/>
          <a:p>
            <a:pPr algn="r" rtl="1"/>
            <a:r>
              <a:rPr lang="ps-AF" sz="3200" dirty="0" smtClean="0">
                <a:latin typeface="Arabic Typesetting" pitchFamily="66" charset="-78"/>
                <a:cs typeface="Arabic Typesetting" pitchFamily="66" charset="-78"/>
              </a:rPr>
              <a:t>۳. دریمه کتګوری</a:t>
            </a:r>
            <a:endParaRPr lang="en-US" sz="3200" dirty="0"/>
          </a:p>
        </p:txBody>
      </p:sp>
      <p:sp>
        <p:nvSpPr>
          <p:cNvPr id="6" name="Text Placeholder 2"/>
          <p:cNvSpPr>
            <a:spLocks noGrp="1"/>
          </p:cNvSpPr>
          <p:nvPr>
            <p:ph type="body" idx="1"/>
          </p:nvPr>
        </p:nvSpPr>
        <p:spPr>
          <a:xfrm>
            <a:off x="838200" y="1524000"/>
            <a:ext cx="10515600" cy="4652963"/>
          </a:xfrm>
        </p:spPr>
        <p:txBody>
          <a:bodyPr/>
          <a:lstStyle/>
          <a:p>
            <a:pPr indent="0" algn="r" rtl="1">
              <a:buNone/>
            </a:pPr>
            <a:r>
              <a:rPr lang="ps-AF" dirty="0" smtClean="0">
                <a:latin typeface="Arabic Typesetting" pitchFamily="66" charset="-78"/>
                <a:cs typeface="Arabic Typesetting" pitchFamily="66" charset="-78"/>
              </a:rPr>
              <a:t>هغه صرافان او د پولی خدمتونو وړاندی کوونکی چی په ۲۰۲۰ کال کی د معاملاتو اندازه د ۶ ملیارد افغانی څخه زیاته وی، په دریمه کتګوری کی شاملیږی او د انفرای څخه شرکت ته د تبدیلیدو لپاره د لمړی او دوهمی کټګوری مواردو سربیره باید حد اقل لاندی موارد برابر کړی:</a:t>
            </a:r>
          </a:p>
          <a:p>
            <a:pPr marL="514350" indent="-400050" algn="r" rtl="1">
              <a:buFont typeface="Arial" pitchFamily="34" charset="0"/>
              <a:buChar char="•"/>
            </a:pPr>
            <a:r>
              <a:rPr lang="ps-AF" dirty="0" smtClean="0">
                <a:latin typeface="Arabic Typesetting" pitchFamily="66" charset="-78"/>
                <a:cs typeface="Arabic Typesetting" pitchFamily="66" charset="-78"/>
              </a:rPr>
              <a:t>د </a:t>
            </a:r>
            <a:r>
              <a:rPr lang="ps-AF" dirty="0" smtClean="0">
                <a:latin typeface="Arabic Typesetting" pitchFamily="66" charset="-78"/>
                <a:cs typeface="Arabic Typesetting" pitchFamily="66" charset="-78"/>
              </a:rPr>
              <a:t>د پیسو د وینځلو او د ترهګری پر ضد د مبارزی </a:t>
            </a:r>
            <a:r>
              <a:rPr lang="ps-AF" dirty="0" smtClean="0">
                <a:latin typeface="Arabic Typesetting" pitchFamily="66" charset="-78"/>
                <a:cs typeface="Arabic Typesetting" pitchFamily="66" charset="-78"/>
              </a:rPr>
              <a:t>پالیسی وړاندی کول ( چی نمونه یی له وړاندی د افغانستان بانک ترتیب کړی ده)؛</a:t>
            </a:r>
          </a:p>
          <a:p>
            <a:pPr marL="514350" indent="-400050" algn="r" rtl="1">
              <a:buFont typeface="Arial" pitchFamily="34" charset="0"/>
              <a:buChar char="•"/>
            </a:pPr>
            <a:r>
              <a:rPr lang="ps-AF" dirty="0" smtClean="0">
                <a:latin typeface="Arabic Typesetting" pitchFamily="66" charset="-78"/>
                <a:cs typeface="Arabic Typesetting" pitchFamily="66" charset="-78"/>
              </a:rPr>
              <a:t>تجارتی پلان وړاندی کول(</a:t>
            </a:r>
            <a:r>
              <a:rPr lang="ps-AF" dirty="0" smtClean="0">
                <a:latin typeface="Arabic Typesetting" pitchFamily="66" charset="-78"/>
                <a:cs typeface="Arabic Typesetting" pitchFamily="66" charset="-78"/>
              </a:rPr>
              <a:t>چی نمونه یی له وړاندی د افغانستان بانک ترتیب کړی </a:t>
            </a:r>
            <a:r>
              <a:rPr lang="ps-AF" dirty="0" smtClean="0">
                <a:latin typeface="Arabic Typesetting" pitchFamily="66" charset="-78"/>
                <a:cs typeface="Arabic Typesetting" pitchFamily="66" charset="-78"/>
              </a:rPr>
              <a:t>ده)؛</a:t>
            </a:r>
          </a:p>
          <a:p>
            <a:pPr marL="514350" indent="-400050" algn="r" rtl="1">
              <a:buFont typeface="Arial" pitchFamily="34" charset="0"/>
              <a:buChar char="•"/>
            </a:pPr>
            <a:r>
              <a:rPr lang="ps-AF" dirty="0" smtClean="0">
                <a:latin typeface="Arabic Typesetting" pitchFamily="66" charset="-78"/>
                <a:cs typeface="Arabic Typesetting" pitchFamily="66" charset="-78"/>
              </a:rPr>
              <a:t>د اساسنامی وړاندی کول (</a:t>
            </a:r>
            <a:r>
              <a:rPr lang="ps-AF" dirty="0" smtClean="0">
                <a:latin typeface="Arabic Typesetting" pitchFamily="66" charset="-78"/>
                <a:cs typeface="Arabic Typesetting" pitchFamily="66" charset="-78"/>
              </a:rPr>
              <a:t>چی نمونه یی له وړاندی د افغانستان بانک ترتیب کړی </a:t>
            </a:r>
            <a:r>
              <a:rPr lang="ps-AF" dirty="0" smtClean="0">
                <a:latin typeface="Arabic Typesetting" pitchFamily="66" charset="-78"/>
                <a:cs typeface="Arabic Typesetting" pitchFamily="66" charset="-78"/>
              </a:rPr>
              <a:t>ده)؛ او </a:t>
            </a:r>
          </a:p>
          <a:p>
            <a:pPr marL="514350" indent="-400050" algn="r" rtl="1">
              <a:buFont typeface="Arial" pitchFamily="34" charset="0"/>
              <a:buChar char="•"/>
            </a:pPr>
            <a:r>
              <a:rPr lang="ps-AF" dirty="0" smtClean="0">
                <a:latin typeface="Arabic Typesetting" pitchFamily="66" charset="-78"/>
                <a:cs typeface="Arabic Typesetting" pitchFamily="66" charset="-78"/>
              </a:rPr>
              <a:t>د معلوماتی تکنالوژی سیستم، چی په اړه د افغانستان بانک هوډ لری چی دا سافټویر ترتیب او د دریمی کټګوری شرکتونو ته یی په اختیار کی ورکړی.</a:t>
            </a:r>
          </a:p>
        </p:txBody>
      </p:sp>
      <p:pic>
        <p:nvPicPr>
          <p:cNvPr id="7" name="Picture 6"/>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dirty="0"/>
          </a:p>
        </p:txBody>
      </p:sp>
      <p:sp>
        <p:nvSpPr>
          <p:cNvPr id="7" name="Title 1"/>
          <p:cNvSpPr>
            <a:spLocks noGrp="1"/>
          </p:cNvSpPr>
          <p:nvPr>
            <p:ph type="title"/>
          </p:nvPr>
        </p:nvSpPr>
        <p:spPr>
          <a:xfrm>
            <a:off x="8305800" y="231775"/>
            <a:ext cx="2381250" cy="1063625"/>
          </a:xfrm>
        </p:spPr>
        <p:txBody>
          <a:bodyPr/>
          <a:lstStyle/>
          <a:p>
            <a:pPr algn="r" rtl="1"/>
            <a:r>
              <a:rPr lang="ps-AF" sz="3200" dirty="0" smtClean="0">
                <a:latin typeface="Arabic Typesetting" pitchFamily="66" charset="-78"/>
                <a:cs typeface="Arabic Typesetting" pitchFamily="66" charset="-78"/>
              </a:rPr>
              <a:t>یاداشت</a:t>
            </a:r>
            <a:endParaRPr lang="en-US" sz="3200" dirty="0"/>
          </a:p>
        </p:txBody>
      </p:sp>
      <p:sp>
        <p:nvSpPr>
          <p:cNvPr id="8" name="Text Placeholder 2"/>
          <p:cNvSpPr>
            <a:spLocks noGrp="1"/>
          </p:cNvSpPr>
          <p:nvPr>
            <p:ph type="body" idx="1"/>
          </p:nvPr>
        </p:nvSpPr>
        <p:spPr>
          <a:xfrm>
            <a:off x="838200" y="1524000"/>
            <a:ext cx="10515600" cy="4652963"/>
          </a:xfrm>
        </p:spPr>
        <p:txBody>
          <a:bodyPr/>
          <a:lstStyle/>
          <a:p>
            <a:pPr indent="0" algn="r" rtl="1">
              <a:buNone/>
            </a:pPr>
            <a:r>
              <a:rPr lang="ps-AF" dirty="0" smtClean="0">
                <a:latin typeface="Arabic Typesetting" pitchFamily="66" charset="-78"/>
                <a:cs typeface="Arabic Typesetting" pitchFamily="66" charset="-78"/>
              </a:rPr>
              <a:t>هغه صرافان او د پولی خدمتونو وړاندی کوونکی چی په ۲۰۲۰ کال کی د معاملاتو اندازه د ۶ ملیارد افغانی څخه زیاته وی، په دریمه کتګوری کی شاملیږی او د انفرای څخه شرکت ته د تبدیلیدو لپاره د لمړی او دوهمی کټګوری مواردو سربیره باید حد اقل لاندی موارد برابر کړی:</a:t>
            </a:r>
          </a:p>
          <a:p>
            <a:pPr marL="514350" indent="-400050" algn="r" rtl="1">
              <a:buFont typeface="Arial" pitchFamily="34" charset="0"/>
              <a:buChar char="•"/>
            </a:pPr>
            <a:r>
              <a:rPr lang="ps-AF" dirty="0" smtClean="0">
                <a:latin typeface="Arabic Typesetting" pitchFamily="66" charset="-78"/>
                <a:cs typeface="Arabic Typesetting" pitchFamily="66" charset="-78"/>
              </a:rPr>
              <a:t>هغه صرافان او د پولی خدمتونو وړاندی کونکی چی غواړی چی په ولسوالیو کی موقیعت لری، په لمړی کټګوری کی شاملیږی؛</a:t>
            </a:r>
          </a:p>
          <a:p>
            <a:pPr marL="514350" indent="-400050" algn="r" rtl="1">
              <a:buFont typeface="Arial" pitchFamily="34" charset="0"/>
              <a:buChar char="•"/>
            </a:pPr>
            <a:r>
              <a:rPr lang="ps-AF" dirty="0" smtClean="0">
                <a:latin typeface="Arabic Typesetting" pitchFamily="66" charset="-78"/>
                <a:cs typeface="Arabic Typesetting" pitchFamily="66" charset="-78"/>
              </a:rPr>
              <a:t>که چیرته د لمړی او دوهمی کټګوری صرافان او پولی خدمتونو وړاندی کوونکی وغواړی چی د اسعارو په لیلام کی شرکت وکړی، باید د دریمی کټګوری شرایط پوره کړی؛ او </a:t>
            </a:r>
          </a:p>
          <a:p>
            <a:pPr marL="514350" indent="-400050" algn="r" rtl="1">
              <a:buFont typeface="Arial" pitchFamily="34" charset="0"/>
              <a:buChar char="•"/>
            </a:pPr>
            <a:r>
              <a:rPr lang="ps-AF" dirty="0" smtClean="0">
                <a:latin typeface="Arabic Typesetting" pitchFamily="66" charset="-78"/>
                <a:cs typeface="Arabic Typesetting" pitchFamily="66" charset="-78"/>
              </a:rPr>
              <a:t>همداشان د لا ډیرو اسانتیاوو په موخه په نظر کی ده چی د راپور ورکولو پورتلونه د ۶ څخه ۲ او په ټوله کی یو ته را کم شی.</a:t>
            </a:r>
          </a:p>
        </p:txBody>
      </p:sp>
      <p:pic>
        <p:nvPicPr>
          <p:cNvPr id="9" name="Picture 8"/>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81150"/>
            <a:ext cx="10972800" cy="4525963"/>
          </a:xfrm>
        </p:spPr>
        <p:txBody>
          <a:bodyPr>
            <a:normAutofit/>
          </a:bodyPr>
          <a:lstStyle/>
          <a:p>
            <a:pPr lvl="0" algn="just" rtl="1"/>
            <a:r>
              <a:rPr lang="ps-AF" sz="2600" dirty="0" smtClean="0">
                <a:latin typeface="Arabic Typesetting" pitchFamily="66" charset="-78"/>
                <a:cs typeface="Arabic Typesetting" pitchFamily="66" charset="-78"/>
              </a:rPr>
              <a:t>تشکیلاتی جوړښت عبارت دی له د سهمدارانو عمومی </a:t>
            </a:r>
            <a:r>
              <a:rPr lang="ps-AF" sz="2600" dirty="0" smtClean="0">
                <a:latin typeface="Arabic Typesetting" pitchFamily="66" charset="-78"/>
                <a:cs typeface="Arabic Typesetting" pitchFamily="66" charset="-78"/>
              </a:rPr>
              <a:t>مجمع او د هغه کاری تیم څخه</a:t>
            </a:r>
            <a:r>
              <a:rPr lang="fa-IR" sz="2600" dirty="0" smtClean="0">
                <a:latin typeface="Arabic Typesetting" pitchFamily="66" charset="-78"/>
                <a:cs typeface="Arabic Typesetting" pitchFamily="66" charset="-78"/>
              </a:rPr>
              <a:t>.</a:t>
            </a:r>
            <a:endParaRPr lang="fa-IR" sz="2600" dirty="0" smtClean="0">
              <a:latin typeface="Arabic Typesetting" pitchFamily="66" charset="-78"/>
              <a:cs typeface="Arabic Typesetting" pitchFamily="66" charset="-78"/>
            </a:endParaRPr>
          </a:p>
          <a:p>
            <a:pPr lvl="0" algn="just" rtl="1"/>
            <a:r>
              <a:rPr lang="ps-AF" sz="2600" dirty="0" smtClean="0">
                <a:latin typeface="Arabic Typesetting" pitchFamily="66" charset="-78"/>
                <a:cs typeface="Arabic Typesetting" pitchFamily="66" charset="-78"/>
              </a:rPr>
              <a:t>د </a:t>
            </a:r>
            <a:r>
              <a:rPr lang="ps-AF" sz="2600" dirty="0" smtClean="0">
                <a:latin typeface="Arabic Typesetting" pitchFamily="66" charset="-78"/>
                <a:cs typeface="Arabic Typesetting" pitchFamily="66" charset="-78"/>
              </a:rPr>
              <a:t>شرکت د جواز </a:t>
            </a:r>
            <a:r>
              <a:rPr lang="ps-AF" sz="2600" dirty="0" smtClean="0">
                <a:latin typeface="Arabic Typesetting" pitchFamily="66" charset="-78"/>
                <a:cs typeface="Arabic Typesetting" pitchFamily="66" charset="-78"/>
              </a:rPr>
              <a:t>غوښتونکی د فعالیتونو د مخکی وړلو په موخه </a:t>
            </a:r>
            <a:r>
              <a:rPr lang="ps-AF" sz="2600" dirty="0" smtClean="0">
                <a:latin typeface="Arabic Typesetting" pitchFamily="66" charset="-78"/>
                <a:cs typeface="Arabic Typesetting" pitchFamily="66" charset="-78"/>
              </a:rPr>
              <a:t>اړ دی چی د </a:t>
            </a:r>
            <a:r>
              <a:rPr lang="ps-AF" sz="2600" dirty="0" smtClean="0">
                <a:latin typeface="Arabic Typesetting" pitchFamily="66" charset="-78"/>
                <a:cs typeface="Arabic Typesetting" pitchFamily="66" charset="-78"/>
              </a:rPr>
              <a:t>تشکیلاتی جوړښت ترتیب او د </a:t>
            </a:r>
            <a:r>
              <a:rPr lang="ps-AF" sz="2600" dirty="0" smtClean="0">
                <a:latin typeface="Arabic Typesetting" pitchFamily="66" charset="-78"/>
                <a:cs typeface="Arabic Typesetting" pitchFamily="66" charset="-78"/>
              </a:rPr>
              <a:t>کلیدی مسولینو بیوګرافی او حمایوی اسناد </a:t>
            </a:r>
            <a:r>
              <a:rPr lang="ps-AF" sz="2600" dirty="0" smtClean="0">
                <a:latin typeface="Arabic Typesetting" pitchFamily="66" charset="-78"/>
                <a:cs typeface="Arabic Typesetting" pitchFamily="66" charset="-78"/>
              </a:rPr>
              <a:t>کوم چی په تشکیلاتی چارت کی شامل دی وړاندی کړی، </a:t>
            </a:r>
            <a:r>
              <a:rPr lang="ps-AF" sz="2600" dirty="0" smtClean="0">
                <a:latin typeface="Arabic Typesetting" pitchFamily="66" charset="-78"/>
                <a:cs typeface="Arabic Typesetting" pitchFamily="66" charset="-78"/>
              </a:rPr>
              <a:t>کوم چی په لاندی ډول دی</a:t>
            </a:r>
            <a:r>
              <a:rPr lang="fa-IR" sz="2600" dirty="0" smtClean="0">
                <a:latin typeface="Arabic Typesetting" pitchFamily="66" charset="-78"/>
                <a:cs typeface="Arabic Typesetting" pitchFamily="66" charset="-78"/>
              </a:rPr>
              <a:t>:</a:t>
            </a:r>
          </a:p>
          <a:p>
            <a:pPr marL="914400" indent="-461963" algn="just" rtl="1">
              <a:buFont typeface="Wingdings" pitchFamily="2" charset="2"/>
              <a:buChar char="q"/>
            </a:pPr>
            <a:r>
              <a:rPr lang="ps-AF" sz="2600" dirty="0" smtClean="0">
                <a:latin typeface="Arabic Typesetting" pitchFamily="66" charset="-78"/>
                <a:cs typeface="Arabic Typesetting" pitchFamily="66" charset="-78"/>
              </a:rPr>
              <a:t>ت</a:t>
            </a:r>
            <a:r>
              <a:rPr lang="ps-AF" sz="2600" dirty="0" smtClean="0">
                <a:latin typeface="Arabic Typesetting" pitchFamily="66" charset="-78"/>
                <a:cs typeface="Arabic Typesetting" pitchFamily="66" charset="-78"/>
              </a:rPr>
              <a:t>حصیلی اسناد؛</a:t>
            </a:r>
            <a:endParaRPr lang="fa-IR" sz="2600" dirty="0" smtClean="0">
              <a:latin typeface="Arabic Typesetting" pitchFamily="66" charset="-78"/>
              <a:cs typeface="Arabic Typesetting" pitchFamily="66" charset="-78"/>
            </a:endParaRPr>
          </a:p>
          <a:p>
            <a:pPr marL="914400" indent="-461963" algn="just" rtl="1">
              <a:buFont typeface="Wingdings" pitchFamily="2" charset="2"/>
              <a:buChar char="q"/>
            </a:pPr>
            <a:r>
              <a:rPr lang="ps-AF" sz="2600" dirty="0" smtClean="0">
                <a:latin typeface="Arabic Typesetting" pitchFamily="66" charset="-78"/>
                <a:cs typeface="Arabic Typesetting" pitchFamily="66" charset="-78"/>
              </a:rPr>
              <a:t>تائید شوی تذکره</a:t>
            </a:r>
            <a:r>
              <a:rPr lang="fa-IR" sz="2600" dirty="0" smtClean="0">
                <a:latin typeface="Arabic Typesetting" pitchFamily="66" charset="-78"/>
                <a:cs typeface="Arabic Typesetting" pitchFamily="66" charset="-78"/>
              </a:rPr>
              <a:t>؛ </a:t>
            </a:r>
            <a:r>
              <a:rPr lang="fa-IR" sz="2600" dirty="0" smtClean="0">
                <a:latin typeface="Arabic Typesetting" pitchFamily="66" charset="-78"/>
                <a:cs typeface="Arabic Typesetting" pitchFamily="66" charset="-78"/>
              </a:rPr>
              <a:t>		</a:t>
            </a:r>
          </a:p>
          <a:p>
            <a:pPr marL="914400" indent="-461963" algn="just" rtl="1">
              <a:buFont typeface="Wingdings" pitchFamily="2" charset="2"/>
              <a:buChar char="q"/>
            </a:pPr>
            <a:r>
              <a:rPr lang="fa-IR" sz="2600" dirty="0" smtClean="0">
                <a:latin typeface="Arabic Typesetting" pitchFamily="66" charset="-78"/>
                <a:cs typeface="Arabic Typesetting" pitchFamily="66" charset="-78"/>
              </a:rPr>
              <a:t>پاسپورت </a:t>
            </a:r>
            <a:r>
              <a:rPr lang="fa-IR" sz="2600" dirty="0" smtClean="0">
                <a:latin typeface="Arabic Typesetting" pitchFamily="66" charset="-78"/>
                <a:cs typeface="Arabic Typesetting" pitchFamily="66" charset="-78"/>
              </a:rPr>
              <a:t>( </a:t>
            </a:r>
            <a:r>
              <a:rPr lang="ps-AF" sz="2600" dirty="0" smtClean="0">
                <a:latin typeface="Arabic Typesetting" pitchFamily="66" charset="-78"/>
                <a:cs typeface="Arabic Typesetting" pitchFamily="66" charset="-78"/>
              </a:rPr>
              <a:t>د شتون په صورت کی</a:t>
            </a:r>
            <a:r>
              <a:rPr lang="fa-IR" sz="2600" dirty="0" smtClean="0">
                <a:latin typeface="Arabic Typesetting" pitchFamily="66" charset="-78"/>
                <a:cs typeface="Arabic Typesetting" pitchFamily="66" charset="-78"/>
              </a:rPr>
              <a:t>)</a:t>
            </a:r>
            <a:r>
              <a:rPr lang="ps-AF" sz="2600" dirty="0" smtClean="0">
                <a:latin typeface="Arabic Typesetting" pitchFamily="66" charset="-78"/>
                <a:cs typeface="Arabic Typesetting" pitchFamily="66" charset="-78"/>
              </a:rPr>
              <a:t>؛</a:t>
            </a:r>
          </a:p>
          <a:p>
            <a:pPr marL="914400" indent="-461963" algn="just" rtl="1">
              <a:buFont typeface="Wingdings" pitchFamily="2" charset="2"/>
              <a:buChar char="q"/>
            </a:pPr>
            <a:r>
              <a:rPr lang="fa-IR" sz="2400" dirty="0" smtClean="0">
                <a:latin typeface="Arabic Typesetting" pitchFamily="66" charset="-78"/>
                <a:cs typeface="B Zar" pitchFamily="2" charset="-78"/>
              </a:rPr>
              <a:t> </a:t>
            </a:r>
            <a:r>
              <a:rPr lang="ps-AF" sz="2400" dirty="0" smtClean="0">
                <a:latin typeface="Arabic Typesetting" pitchFamily="66" charset="-78"/>
                <a:cs typeface="B Zar" pitchFamily="2" charset="-78"/>
              </a:rPr>
              <a:t>دری دانی </a:t>
            </a:r>
            <a:r>
              <a:rPr lang="fa-IR" sz="2400" dirty="0" smtClean="0">
                <a:latin typeface="Arabic Typesetting" pitchFamily="66" charset="-78"/>
                <a:cs typeface="B Zar" pitchFamily="2" charset="-78"/>
              </a:rPr>
              <a:t>¾ </a:t>
            </a:r>
            <a:r>
              <a:rPr lang="fa-IR" sz="2600" dirty="0" smtClean="0">
                <a:latin typeface="Arabic Typesetting" pitchFamily="66" charset="-78"/>
                <a:cs typeface="Arabic Typesetting" pitchFamily="66" charset="-78"/>
              </a:rPr>
              <a:t> </a:t>
            </a:r>
            <a:r>
              <a:rPr lang="ps-AF" sz="2600" dirty="0" smtClean="0">
                <a:latin typeface="Arabic Typesetting" pitchFamily="66" charset="-78"/>
                <a:cs typeface="Arabic Typesetting" pitchFamily="66" charset="-78"/>
              </a:rPr>
              <a:t>عکسونه؛</a:t>
            </a:r>
          </a:p>
          <a:p>
            <a:pPr marL="914400" indent="-461963" algn="just" rtl="1">
              <a:buFont typeface="Wingdings" pitchFamily="2" charset="2"/>
              <a:buChar char="q"/>
            </a:pPr>
            <a:r>
              <a:rPr lang="ps-AF" sz="2600" dirty="0" smtClean="0">
                <a:latin typeface="Arabic Typesetting" pitchFamily="66" charset="-78"/>
                <a:cs typeface="Arabic Typesetting" pitchFamily="66" charset="-78"/>
              </a:rPr>
              <a:t>خلص سوانح؛</a:t>
            </a:r>
            <a:r>
              <a:rPr lang="ps-AF" sz="2600" dirty="0" smtClean="0">
                <a:latin typeface="Arabic Typesetting" pitchFamily="66" charset="-78"/>
                <a:cs typeface="Arabic Typesetting" pitchFamily="66" charset="-78"/>
              </a:rPr>
              <a:t> ا</a:t>
            </a:r>
            <a:r>
              <a:rPr lang="fa-IR" sz="2600" dirty="0" smtClean="0">
                <a:latin typeface="Arabic Typesetting" pitchFamily="66" charset="-78"/>
                <a:cs typeface="Arabic Typesetting" pitchFamily="66" charset="-78"/>
              </a:rPr>
              <a:t>و</a:t>
            </a:r>
            <a:endParaRPr lang="ps-AF" sz="2600" dirty="0" smtClean="0">
              <a:latin typeface="Arabic Typesetting" pitchFamily="66" charset="-78"/>
              <a:cs typeface="Arabic Typesetting" pitchFamily="66" charset="-78"/>
            </a:endParaRPr>
          </a:p>
          <a:p>
            <a:pPr marL="914400" indent="-461963" algn="just" rtl="1">
              <a:buFont typeface="Wingdings" pitchFamily="2" charset="2"/>
              <a:buChar char="q"/>
            </a:pPr>
            <a:r>
              <a:rPr lang="ps-AF" sz="2600" dirty="0" smtClean="0">
                <a:latin typeface="Arabic Typesetting" pitchFamily="66" charset="-78"/>
                <a:cs typeface="Arabic Typesetting" pitchFamily="66" charset="-78"/>
              </a:rPr>
              <a:t>کاری تجربه.</a:t>
            </a:r>
            <a:endParaRPr lang="en-US" sz="2600" dirty="0">
              <a:latin typeface="Arabic Typesetting" pitchFamily="66" charset="-78"/>
              <a:cs typeface="Arabic Typesetting" pitchFamily="66" charset="-78"/>
            </a:endParaRPr>
          </a:p>
        </p:txBody>
      </p:sp>
      <p:sp>
        <p:nvSpPr>
          <p:cNvPr id="2" name="Title 1"/>
          <p:cNvSpPr>
            <a:spLocks noGrp="1"/>
          </p:cNvSpPr>
          <p:nvPr>
            <p:ph type="title"/>
          </p:nvPr>
        </p:nvSpPr>
        <p:spPr>
          <a:xfrm>
            <a:off x="4489450" y="342900"/>
            <a:ext cx="6197600" cy="838200"/>
          </a:xfrm>
        </p:spPr>
        <p:txBody>
          <a:bodyPr>
            <a:noAutofit/>
          </a:bodyPr>
          <a:lstStyle/>
          <a:p>
            <a:pPr algn="r" rtl="1"/>
            <a:r>
              <a:rPr lang="fa-IR" sz="2800" b="0" dirty="0" smtClean="0">
                <a:solidFill>
                  <a:schemeClr val="tx1"/>
                </a:solidFill>
                <a:latin typeface="Arabic Typesetting" pitchFamily="66" charset="-78"/>
                <a:cs typeface="Arabic Typesetting" pitchFamily="66" charset="-78"/>
              </a:rPr>
              <a:t/>
            </a:r>
            <a:br>
              <a:rPr lang="fa-IR" sz="2800" b="0" dirty="0" smtClean="0">
                <a:solidFill>
                  <a:schemeClr val="tx1"/>
                </a:solidFill>
                <a:latin typeface="Arabic Typesetting" pitchFamily="66" charset="-78"/>
                <a:cs typeface="Arabic Typesetting" pitchFamily="66" charset="-78"/>
              </a:rPr>
            </a:br>
            <a:r>
              <a:rPr lang="fa-IR" sz="2800" b="0" dirty="0" smtClean="0">
                <a:solidFill>
                  <a:schemeClr val="tx1"/>
                </a:solidFill>
                <a:latin typeface="Arabic Typesetting" pitchFamily="66" charset="-78"/>
                <a:cs typeface="Arabic Typesetting" pitchFamily="66" charset="-78"/>
              </a:rPr>
              <a:t/>
            </a:r>
            <a:br>
              <a:rPr lang="fa-IR" sz="2800" b="0" dirty="0" smtClean="0">
                <a:solidFill>
                  <a:schemeClr val="tx1"/>
                </a:solidFill>
                <a:latin typeface="Arabic Typesetting" pitchFamily="66" charset="-78"/>
                <a:cs typeface="Arabic Typesetting" pitchFamily="66" charset="-78"/>
              </a:rPr>
            </a:br>
            <a:r>
              <a:rPr lang="fa-IR" sz="2800" b="0" dirty="0" smtClean="0">
                <a:solidFill>
                  <a:schemeClr val="tx1"/>
                </a:solidFill>
                <a:latin typeface="Arabic Typesetting" pitchFamily="66" charset="-78"/>
                <a:cs typeface="Arabic Typesetting" pitchFamily="66" charset="-78"/>
              </a:rPr>
              <a:t> </a:t>
            </a:r>
            <a:r>
              <a:rPr lang="fa-IR" sz="2800" b="0" dirty="0" smtClean="0">
                <a:solidFill>
                  <a:schemeClr val="tx1"/>
                </a:solidFill>
                <a:latin typeface="Arabic Typesetting" pitchFamily="66" charset="-78"/>
                <a:cs typeface="Arabic Typesetting" pitchFamily="66" charset="-78"/>
              </a:rPr>
              <a:t>اداره </a:t>
            </a:r>
            <a:r>
              <a:rPr lang="ps-AF" sz="2800" b="0" dirty="0" smtClean="0">
                <a:solidFill>
                  <a:schemeClr val="tx1"/>
                </a:solidFill>
                <a:latin typeface="Arabic Typesetting" pitchFamily="66" charset="-78"/>
                <a:cs typeface="Arabic Typesetting" pitchFamily="66" charset="-78"/>
              </a:rPr>
              <a:t>او تشکیلاتی جوړښت</a:t>
            </a:r>
            <a:r>
              <a:rPr lang="fa-IR" sz="2800" b="0" dirty="0" smtClean="0">
                <a:solidFill>
                  <a:schemeClr val="tx1"/>
                </a:solidFill>
                <a:latin typeface="Arabic Typesetting" pitchFamily="66" charset="-78"/>
                <a:cs typeface="Arabic Typesetting" pitchFamily="66" charset="-78"/>
              </a:rPr>
              <a:t/>
            </a:r>
            <a:br>
              <a:rPr lang="fa-IR" sz="2800" b="0" dirty="0" smtClean="0">
                <a:solidFill>
                  <a:schemeClr val="tx1"/>
                </a:solidFill>
                <a:latin typeface="Arabic Typesetting" pitchFamily="66" charset="-78"/>
                <a:cs typeface="Arabic Typesetting" pitchFamily="66" charset="-78"/>
              </a:rPr>
            </a:br>
            <a:r>
              <a:rPr lang="en-US" sz="2800" b="0" dirty="0" smtClean="0">
                <a:solidFill>
                  <a:schemeClr val="tx1"/>
                </a:solidFill>
                <a:latin typeface="Arabic Typesetting" pitchFamily="66" charset="-78"/>
                <a:cs typeface="Arabic Typesetting" pitchFamily="66" charset="-78"/>
              </a:rPr>
              <a:t/>
            </a:r>
            <a:br>
              <a:rPr lang="en-US" sz="2800" b="0" dirty="0" smtClean="0">
                <a:solidFill>
                  <a:schemeClr val="tx1"/>
                </a:solidFill>
                <a:latin typeface="Arabic Typesetting" pitchFamily="66" charset="-78"/>
                <a:cs typeface="Arabic Typesetting" pitchFamily="66" charset="-78"/>
              </a:rPr>
            </a:br>
            <a:endParaRPr lang="en-US" sz="2800" b="0" dirty="0">
              <a:solidFill>
                <a:schemeClr val="tx1"/>
              </a:solidFill>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
        <p:nvSpPr>
          <p:cNvPr id="5" name="Content Placeholder 2"/>
          <p:cNvSpPr txBox="1">
            <a:spLocks/>
          </p:cNvSpPr>
          <p:nvPr/>
        </p:nvSpPr>
        <p:spPr>
          <a:xfrm>
            <a:off x="812800" y="533400"/>
            <a:ext cx="10160000" cy="5867400"/>
          </a:xfrm>
          <a:prstGeom prst="rect">
            <a:avLst/>
          </a:prstGeom>
          <a:noFill/>
          <a:ln>
            <a:noFill/>
          </a:ln>
        </p:spPr>
        <p:txBody>
          <a:bodyPr spcFirstLastPara="1" wrap="square" lIns="91425" tIns="45700" rIns="91425" bIns="45700" anchor="t" anchorCtr="0">
            <a:noAutofit/>
          </a:bodyPr>
          <a:lstStyle/>
          <a:p>
            <a:pPr marL="457200" marR="0" lvl="0" indent="-342900" algn="just" defTabSz="914400" rtl="1" eaLnBrk="1" fontAlgn="auto" latinLnBrk="0" hangingPunct="1">
              <a:lnSpc>
                <a:spcPct val="90000"/>
              </a:lnSpc>
              <a:spcBef>
                <a:spcPts val="1000"/>
              </a:spcBef>
              <a:spcAft>
                <a:spcPts val="0"/>
              </a:spcAft>
              <a:buClr>
                <a:schemeClr val="dk1"/>
              </a:buClr>
              <a:buSzPts val="1800"/>
              <a:buFont typeface="Arial"/>
              <a:buNone/>
              <a:tabLst/>
              <a:defRPr/>
            </a:pPr>
            <a:r>
              <a:rPr lang="fa-IR" sz="2600" dirty="0" smtClean="0">
                <a:solidFill>
                  <a:schemeClr val="dk1"/>
                </a:solidFill>
                <a:latin typeface="Arabic Typesetting" pitchFamily="66" charset="-78"/>
                <a:ea typeface="Calibri"/>
                <a:cs typeface="Arabic Typesetting" pitchFamily="66" charset="-78"/>
                <a:sym typeface="Calibri"/>
              </a:rPr>
              <a:t>  </a:t>
            </a:r>
            <a:r>
              <a:rPr lang="ps-AF" sz="2600" dirty="0" smtClean="0">
                <a:solidFill>
                  <a:schemeClr val="dk1"/>
                </a:solidFill>
                <a:latin typeface="Arabic Typesetting" pitchFamily="66" charset="-78"/>
                <a:ea typeface="Calibri"/>
                <a:cs typeface="Arabic Typesetting" pitchFamily="66" charset="-78"/>
                <a:sym typeface="Calibri"/>
              </a:rPr>
              <a:t>د ونډه لرونکو </a:t>
            </a:r>
            <a:r>
              <a:rPr lang="ps-AF" sz="2600" dirty="0" smtClean="0">
                <a:solidFill>
                  <a:schemeClr val="dk1"/>
                </a:solidFill>
                <a:latin typeface="Arabic Typesetting" pitchFamily="66" charset="-78"/>
                <a:ea typeface="Calibri"/>
                <a:cs typeface="Arabic Typesetting" pitchFamily="66" charset="-78"/>
                <a:sym typeface="Calibri"/>
              </a:rPr>
              <a:t>عمومی مجمع</a:t>
            </a:r>
            <a:r>
              <a:rPr lang="fa-IR" sz="2600" dirty="0" smtClean="0">
                <a:solidFill>
                  <a:schemeClr val="dk1"/>
                </a:solidFill>
                <a:latin typeface="Arabic Typesetting" pitchFamily="66" charset="-78"/>
                <a:ea typeface="Calibri"/>
                <a:cs typeface="Arabic Typesetting" pitchFamily="66" charset="-78"/>
                <a:sym typeface="Calibri"/>
              </a:rPr>
              <a:t>: </a:t>
            </a:r>
            <a:endParaRPr lang="ps-AF" sz="2600" dirty="0" smtClean="0">
              <a:solidFill>
                <a:schemeClr val="dk1"/>
              </a:solidFill>
              <a:latin typeface="Arabic Typesetting" pitchFamily="66" charset="-78"/>
              <a:ea typeface="Calibri"/>
              <a:cs typeface="Arabic Typesetting" pitchFamily="66" charset="-78"/>
              <a:sym typeface="Calibri"/>
            </a:endParaRPr>
          </a:p>
          <a:p>
            <a:pPr marL="457200" marR="0" lvl="0" indent="-342900" algn="just" defTabSz="914400" rtl="1" eaLnBrk="1" fontAlgn="auto" latinLnBrk="0" hangingPunct="1">
              <a:lnSpc>
                <a:spcPct val="90000"/>
              </a:lnSpc>
              <a:spcBef>
                <a:spcPts val="1000"/>
              </a:spcBef>
              <a:spcAft>
                <a:spcPts val="0"/>
              </a:spcAft>
              <a:buClr>
                <a:schemeClr val="dk1"/>
              </a:buClr>
              <a:buSzPts val="1800"/>
              <a:buFont typeface="Arial"/>
              <a:buNone/>
              <a:tabLst/>
              <a:defRPr/>
            </a:pPr>
            <a:endParaRPr lang="fa-IR" sz="2600" dirty="0" smtClean="0">
              <a:solidFill>
                <a:schemeClr val="dk1"/>
              </a:solidFill>
              <a:latin typeface="Arabic Typesetting" pitchFamily="66" charset="-78"/>
              <a:ea typeface="Calibri"/>
              <a:cs typeface="Arabic Typesetting" pitchFamily="66" charset="-78"/>
              <a:sym typeface="Calibri"/>
            </a:endParaRPr>
          </a:p>
          <a:p>
            <a:pPr marL="255588" indent="-19050" algn="just" rtl="1">
              <a:buNone/>
            </a:pPr>
            <a:r>
              <a:rPr lang="ps-AF" sz="2600" dirty="0" smtClean="0">
                <a:latin typeface="Arabic Typesetting" pitchFamily="66" charset="-78"/>
                <a:cs typeface="Arabic Typesetting" pitchFamily="66" charset="-78"/>
              </a:rPr>
              <a:t>د </a:t>
            </a:r>
            <a:r>
              <a:rPr lang="ps-AF" sz="2600" dirty="0" smtClean="0">
                <a:latin typeface="Arabic Typesetting" pitchFamily="66" charset="-78"/>
                <a:cs typeface="Arabic Typesetting" pitchFamily="66" charset="-78"/>
              </a:rPr>
              <a:t>ونډه لرونکو عمومی مجمع د تصمیم نیولو لوړترینه </a:t>
            </a:r>
            <a:r>
              <a:rPr lang="ps-AF" sz="2600" dirty="0" smtClean="0">
                <a:latin typeface="Arabic Typesetting" pitchFamily="66" charset="-78"/>
                <a:cs typeface="Arabic Typesetting" pitchFamily="66" charset="-78"/>
              </a:rPr>
              <a:t>مرجع په یو شرکت </a:t>
            </a:r>
            <a:r>
              <a:rPr lang="ps-AF" sz="2600" dirty="0" smtClean="0">
                <a:latin typeface="Arabic Typesetting" pitchFamily="66" charset="-78"/>
                <a:cs typeface="Arabic Typesetting" pitchFamily="66" charset="-78"/>
              </a:rPr>
              <a:t>کی</a:t>
            </a:r>
            <a:r>
              <a:rPr lang="ps-AF" sz="2600" dirty="0" smtClean="0">
                <a:latin typeface="Arabic Typesetting" pitchFamily="66" charset="-78"/>
                <a:cs typeface="Arabic Typesetting" pitchFamily="66" charset="-78"/>
              </a:rPr>
              <a:t> </a:t>
            </a:r>
            <a:r>
              <a:rPr lang="ps-AF" sz="2600" dirty="0" smtClean="0">
                <a:latin typeface="Arabic Typesetting" pitchFamily="66" charset="-78"/>
                <a:cs typeface="Arabic Typesetting" pitchFamily="66" charset="-78"/>
              </a:rPr>
              <a:t>ده</a:t>
            </a:r>
            <a:r>
              <a:rPr lang="fa-IR" sz="2600" dirty="0" smtClean="0">
                <a:latin typeface="Arabic Typesetting" pitchFamily="66" charset="-78"/>
                <a:cs typeface="Arabic Typesetting" pitchFamily="66" charset="-78"/>
              </a:rPr>
              <a:t>.</a:t>
            </a:r>
            <a:r>
              <a:rPr lang="ps-AF" sz="2600" dirty="0" smtClean="0">
                <a:latin typeface="Arabic Typesetting" pitchFamily="66" charset="-78"/>
                <a:cs typeface="Arabic Typesetting" pitchFamily="66" charset="-78"/>
              </a:rPr>
              <a:t> </a:t>
            </a:r>
          </a:p>
          <a:p>
            <a:pPr marL="255588" marR="0" lvl="0" indent="-19050" algn="just" defTabSz="914400" rtl="1" eaLnBrk="1" fontAlgn="auto" latinLnBrk="0" hangingPunct="1">
              <a:lnSpc>
                <a:spcPct val="90000"/>
              </a:lnSpc>
              <a:spcBef>
                <a:spcPts val="1000"/>
              </a:spcBef>
              <a:spcAft>
                <a:spcPts val="0"/>
              </a:spcAft>
              <a:buClr>
                <a:schemeClr val="dk1"/>
              </a:buClr>
              <a:buSzPts val="1800"/>
              <a:buFont typeface="Arial"/>
              <a:buNone/>
              <a:tabLst/>
              <a:defRPr/>
            </a:pPr>
            <a:endParaRPr lang="fa-IR" sz="2600" dirty="0" smtClean="0">
              <a:solidFill>
                <a:schemeClr val="dk1"/>
              </a:solidFill>
              <a:latin typeface="Arabic Typesetting" pitchFamily="66" charset="-78"/>
              <a:ea typeface="Calibri"/>
              <a:cs typeface="Arabic Typesetting" pitchFamily="66" charset="-78"/>
              <a:sym typeface="Calibri"/>
            </a:endParaRPr>
          </a:p>
          <a:p>
            <a:pPr marL="457200" marR="0" lvl="0" indent="-342900" algn="just" defTabSz="914400" rtl="1" eaLnBrk="1" fontAlgn="auto" latinLnBrk="0" hangingPunct="1">
              <a:lnSpc>
                <a:spcPct val="90000"/>
              </a:lnSpc>
              <a:spcBef>
                <a:spcPts val="1000"/>
              </a:spcBef>
              <a:spcAft>
                <a:spcPts val="0"/>
              </a:spcAft>
              <a:buClr>
                <a:schemeClr val="dk1"/>
              </a:buClr>
              <a:buSzPts val="1800"/>
              <a:buFont typeface="Arial"/>
              <a:buNone/>
              <a:tabLst/>
              <a:defRPr/>
            </a:pPr>
            <a:r>
              <a:rPr lang="fa-IR" sz="2600" dirty="0" smtClean="0">
                <a:solidFill>
                  <a:schemeClr val="dk1"/>
                </a:solidFill>
                <a:latin typeface="Arabic Typesetting" pitchFamily="66" charset="-78"/>
                <a:ea typeface="Calibri"/>
                <a:cs typeface="Arabic Typesetting" pitchFamily="66" charset="-78"/>
                <a:sym typeface="Calibri"/>
              </a:rPr>
              <a:t> </a:t>
            </a:r>
            <a:r>
              <a:rPr lang="ps-AF" sz="2600" dirty="0" smtClean="0">
                <a:solidFill>
                  <a:schemeClr val="dk1"/>
                </a:solidFill>
                <a:latin typeface="Arabic Typesetting" pitchFamily="66" charset="-78"/>
                <a:ea typeface="Calibri"/>
                <a:cs typeface="Arabic Typesetting" pitchFamily="66" charset="-78"/>
                <a:sym typeface="Calibri"/>
              </a:rPr>
              <a:t>د شرکت یا عملیاتی رئیس</a:t>
            </a:r>
            <a:r>
              <a:rPr lang="fa-IR" sz="2600" dirty="0" smtClean="0">
                <a:solidFill>
                  <a:schemeClr val="dk1"/>
                </a:solidFill>
                <a:latin typeface="Arabic Typesetting" pitchFamily="66" charset="-78"/>
                <a:ea typeface="Calibri"/>
                <a:cs typeface="Arabic Typesetting" pitchFamily="66" charset="-78"/>
                <a:sym typeface="Calibri"/>
              </a:rPr>
              <a:t>: </a:t>
            </a:r>
            <a:r>
              <a:rPr lang="ps-AF" sz="2600" dirty="0" smtClean="0">
                <a:solidFill>
                  <a:schemeClr val="dk1"/>
                </a:solidFill>
                <a:latin typeface="Arabic Typesetting" pitchFamily="66" charset="-78"/>
                <a:ea typeface="Calibri"/>
                <a:cs typeface="Arabic Typesetting" pitchFamily="66" charset="-78"/>
                <a:sym typeface="Calibri"/>
              </a:rPr>
              <a:t>یو تن له ونډه لرونکو څخه</a:t>
            </a:r>
            <a:r>
              <a:rPr lang="fa-IR" sz="2600" dirty="0" smtClean="0">
                <a:solidFill>
                  <a:schemeClr val="dk1"/>
                </a:solidFill>
                <a:latin typeface="Arabic Typesetting" pitchFamily="66" charset="-78"/>
                <a:ea typeface="Calibri"/>
                <a:cs typeface="Arabic Typesetting" pitchFamily="66" charset="-78"/>
                <a:sym typeface="Calibri"/>
              </a:rPr>
              <a:t>/ </a:t>
            </a:r>
            <a:r>
              <a:rPr lang="ps-AF" sz="2600" dirty="0" smtClean="0">
                <a:solidFill>
                  <a:schemeClr val="dk1"/>
                </a:solidFill>
                <a:latin typeface="Arabic Typesetting" pitchFamily="66" charset="-78"/>
                <a:ea typeface="Calibri"/>
                <a:cs typeface="Arabic Typesetting" pitchFamily="66" charset="-78"/>
                <a:sym typeface="Calibri"/>
              </a:rPr>
              <a:t>ونډه لرونکی هم کولای شی چی د شرکت رئیس یا عملیاتی رئیس اوسی.</a:t>
            </a:r>
            <a:r>
              <a:rPr lang="fa-IR" sz="2600" dirty="0" smtClean="0">
                <a:solidFill>
                  <a:schemeClr val="dk1"/>
                </a:solidFill>
                <a:latin typeface="Arabic Typesetting" pitchFamily="66" charset="-78"/>
                <a:ea typeface="Calibri"/>
                <a:cs typeface="Arabic Typesetting" pitchFamily="66" charset="-78"/>
                <a:sym typeface="Calibri"/>
              </a:rPr>
              <a:t> </a:t>
            </a:r>
            <a:endParaRPr lang="fa-IR" sz="2600" dirty="0" smtClean="0">
              <a:solidFill>
                <a:schemeClr val="dk1"/>
              </a:solidFill>
              <a:latin typeface="Arabic Typesetting" pitchFamily="66" charset="-78"/>
              <a:ea typeface="Calibri"/>
              <a:cs typeface="Arabic Typesetting" pitchFamily="66" charset="-78"/>
              <a:sym typeface="Calibri"/>
            </a:endParaRPr>
          </a:p>
          <a:p>
            <a:pPr marL="457200" marR="0" lvl="0" indent="-342900" algn="r" defTabSz="914400" rtl="1" eaLnBrk="1" fontAlgn="auto" latinLnBrk="0" hangingPunct="1">
              <a:lnSpc>
                <a:spcPct val="90000"/>
              </a:lnSpc>
              <a:spcBef>
                <a:spcPts val="1000"/>
              </a:spcBef>
              <a:spcAft>
                <a:spcPts val="0"/>
              </a:spcAft>
              <a:buClr>
                <a:schemeClr val="dk1"/>
              </a:buClr>
              <a:buSzPts val="1800"/>
              <a:buFont typeface="Arial"/>
              <a:buNone/>
              <a:tabLst/>
              <a:defRPr/>
            </a:pPr>
            <a:r>
              <a:rPr lang="ps-AF" sz="2600" b="1" dirty="0" smtClean="0">
                <a:solidFill>
                  <a:schemeClr val="dk1"/>
                </a:solidFill>
                <a:latin typeface="Arabic Typesetting" pitchFamily="66" charset="-78"/>
                <a:ea typeface="Calibri"/>
                <a:cs typeface="Arabic Typesetting" pitchFamily="66" charset="-78"/>
                <a:sym typeface="Calibri"/>
              </a:rPr>
              <a:t>د قوانینو او مقرراتو د رعایت مسول</a:t>
            </a:r>
            <a:r>
              <a:rPr lang="fa-IR" sz="2600" b="1" dirty="0" smtClean="0">
                <a:solidFill>
                  <a:schemeClr val="dk1"/>
                </a:solidFill>
                <a:latin typeface="Arabic Typesetting" pitchFamily="66" charset="-78"/>
                <a:ea typeface="Calibri"/>
                <a:cs typeface="Arabic Typesetting" pitchFamily="66" charset="-78"/>
                <a:sym typeface="Calibri"/>
              </a:rPr>
              <a:t>: </a:t>
            </a:r>
            <a:endParaRPr lang="fa-IR" sz="2600" b="1"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90000"/>
              </a:lnSpc>
              <a:spcBef>
                <a:spcPts val="1000"/>
              </a:spcBef>
              <a:spcAft>
                <a:spcPts val="0"/>
              </a:spcAft>
              <a:buClr>
                <a:schemeClr val="dk1"/>
              </a:buClr>
              <a:buSzPts val="1800"/>
              <a:buFont typeface="Arial" pitchFamily="34" charset="0"/>
              <a:buChar char="•"/>
              <a:tabLst/>
              <a:defRPr/>
            </a:pPr>
            <a:r>
              <a:rPr lang="ps-AF" sz="2600" dirty="0" smtClean="0">
                <a:solidFill>
                  <a:schemeClr val="dk1"/>
                </a:solidFill>
                <a:latin typeface="Arabic Typesetting" pitchFamily="66" charset="-78"/>
                <a:ea typeface="Calibri"/>
                <a:cs typeface="Arabic Typesetting" pitchFamily="66" charset="-78"/>
                <a:sym typeface="Calibri"/>
              </a:rPr>
              <a:t>تحصیلی اسناد</a:t>
            </a:r>
            <a:r>
              <a:rPr lang="fa-IR" sz="2600" dirty="0" smtClean="0">
                <a:solidFill>
                  <a:schemeClr val="dk1"/>
                </a:solidFill>
                <a:latin typeface="Arabic Typesetting" pitchFamily="66" charset="-78"/>
                <a:ea typeface="Calibri"/>
                <a:cs typeface="Arabic Typesetting" pitchFamily="66" charset="-78"/>
                <a:sym typeface="Calibri"/>
              </a:rPr>
              <a:t>؛</a:t>
            </a:r>
            <a:endParaRPr lang="fa-IR" sz="2600"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90000"/>
              </a:lnSpc>
              <a:spcBef>
                <a:spcPts val="1000"/>
              </a:spcBef>
              <a:spcAft>
                <a:spcPts val="0"/>
              </a:spcAft>
              <a:buClr>
                <a:schemeClr val="dk1"/>
              </a:buClr>
              <a:buSzPts val="1800"/>
              <a:buFont typeface="Arial" pitchFamily="34" charset="0"/>
              <a:buChar char="•"/>
              <a:tabLst/>
              <a:defRPr/>
            </a:pPr>
            <a:r>
              <a:rPr lang="fa-IR" sz="2600" dirty="0" smtClean="0">
                <a:solidFill>
                  <a:schemeClr val="dk1"/>
                </a:solidFill>
                <a:latin typeface="Arabic Typesetting" pitchFamily="66" charset="-78"/>
                <a:ea typeface="Calibri"/>
                <a:cs typeface="Arabic Typesetting" pitchFamily="66" charset="-78"/>
                <a:sym typeface="Calibri"/>
              </a:rPr>
              <a:t>پاسپورت </a:t>
            </a:r>
            <a:r>
              <a:rPr lang="fa-IR" sz="2600" dirty="0" smtClean="0">
                <a:solidFill>
                  <a:schemeClr val="dk1"/>
                </a:solidFill>
                <a:latin typeface="Arabic Typesetting" pitchFamily="66" charset="-78"/>
                <a:ea typeface="Calibri"/>
                <a:cs typeface="Arabic Typesetting" pitchFamily="66" charset="-78"/>
                <a:sym typeface="Calibri"/>
              </a:rPr>
              <a:t>( </a:t>
            </a:r>
            <a:r>
              <a:rPr lang="ps-AF" sz="2600" dirty="0" smtClean="0">
                <a:solidFill>
                  <a:schemeClr val="dk1"/>
                </a:solidFill>
                <a:latin typeface="Arabic Typesetting" pitchFamily="66" charset="-78"/>
                <a:ea typeface="Calibri"/>
                <a:cs typeface="Arabic Typesetting" pitchFamily="66" charset="-78"/>
                <a:sym typeface="Calibri"/>
              </a:rPr>
              <a:t>د شتون په صورت کی</a:t>
            </a:r>
            <a:r>
              <a:rPr lang="fa-IR" sz="2600" dirty="0" smtClean="0">
                <a:solidFill>
                  <a:schemeClr val="dk1"/>
                </a:solidFill>
                <a:latin typeface="Arabic Typesetting" pitchFamily="66" charset="-78"/>
                <a:ea typeface="Calibri"/>
                <a:cs typeface="Arabic Typesetting" pitchFamily="66" charset="-78"/>
                <a:sym typeface="Calibri"/>
              </a:rPr>
              <a:t>) </a:t>
            </a:r>
            <a:endParaRPr lang="fa-IR" sz="2600"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90000"/>
              </a:lnSpc>
              <a:spcBef>
                <a:spcPts val="1000"/>
              </a:spcBef>
              <a:spcAft>
                <a:spcPts val="0"/>
              </a:spcAft>
              <a:buClr>
                <a:schemeClr val="dk1"/>
              </a:buClr>
              <a:buSzPts val="1800"/>
              <a:buFont typeface="Arial" pitchFamily="34" charset="0"/>
              <a:buChar char="•"/>
              <a:tabLst/>
              <a:defRPr/>
            </a:pPr>
            <a:r>
              <a:rPr lang="fa-IR" sz="2600" dirty="0" smtClean="0">
                <a:solidFill>
                  <a:schemeClr val="dk1"/>
                </a:solidFill>
                <a:latin typeface="Arabic Typesetting" pitchFamily="66" charset="-78"/>
                <a:ea typeface="Calibri"/>
                <a:cs typeface="Arabic Typesetting" pitchFamily="66" charset="-78"/>
                <a:sym typeface="Calibri"/>
              </a:rPr>
              <a:t>تائید ش</a:t>
            </a:r>
            <a:r>
              <a:rPr lang="ps-AF" sz="2600" dirty="0" smtClean="0">
                <a:solidFill>
                  <a:schemeClr val="dk1"/>
                </a:solidFill>
                <a:latin typeface="Arabic Typesetting" pitchFamily="66" charset="-78"/>
                <a:ea typeface="Calibri"/>
                <a:cs typeface="Arabic Typesetting" pitchFamily="66" charset="-78"/>
                <a:sym typeface="Calibri"/>
              </a:rPr>
              <a:t>وی تذکره </a:t>
            </a:r>
            <a:endParaRPr lang="fa-IR" sz="2600"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90000"/>
              </a:lnSpc>
              <a:spcBef>
                <a:spcPts val="1000"/>
              </a:spcBef>
              <a:spcAft>
                <a:spcPts val="0"/>
              </a:spcAft>
              <a:buClr>
                <a:schemeClr val="dk1"/>
              </a:buClr>
              <a:buSzPts val="1800"/>
              <a:buFont typeface="Arial" pitchFamily="34" charset="0"/>
              <a:buChar char="•"/>
              <a:tabLst/>
              <a:defRPr/>
            </a:pPr>
            <a:r>
              <a:rPr lang="ps-AF" sz="2600" dirty="0" smtClean="0">
                <a:solidFill>
                  <a:schemeClr val="dk1"/>
                </a:solidFill>
                <a:latin typeface="Arabic Typesetting" pitchFamily="66" charset="-78"/>
                <a:ea typeface="Calibri"/>
                <a:cs typeface="Arabic Typesetting" pitchFamily="66" charset="-78"/>
                <a:sym typeface="Calibri"/>
              </a:rPr>
              <a:t>دری دانی </a:t>
            </a:r>
            <a:r>
              <a:rPr lang="fa-IR" sz="2600" dirty="0" smtClean="0">
                <a:solidFill>
                  <a:schemeClr val="dk1"/>
                </a:solidFill>
                <a:latin typeface="Arabic Typesetting" pitchFamily="66" charset="-78"/>
                <a:ea typeface="Calibri"/>
                <a:cs typeface="Arabic Typesetting" pitchFamily="66" charset="-78"/>
                <a:sym typeface="Calibri"/>
              </a:rPr>
              <a:t>¾ </a:t>
            </a:r>
            <a:r>
              <a:rPr lang="ps-AF" sz="2600" dirty="0" smtClean="0">
                <a:solidFill>
                  <a:schemeClr val="dk1"/>
                </a:solidFill>
                <a:latin typeface="Arabic Typesetting" pitchFamily="66" charset="-78"/>
                <a:ea typeface="Calibri"/>
                <a:cs typeface="Arabic Typesetting" pitchFamily="66" charset="-78"/>
                <a:sym typeface="Calibri"/>
              </a:rPr>
              <a:t>عکسونه</a:t>
            </a:r>
            <a:endParaRPr lang="fa-IR" sz="2600"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90000"/>
              </a:lnSpc>
              <a:spcBef>
                <a:spcPts val="1000"/>
              </a:spcBef>
              <a:spcAft>
                <a:spcPts val="0"/>
              </a:spcAft>
              <a:buClr>
                <a:schemeClr val="dk1"/>
              </a:buClr>
              <a:buSzPts val="1800"/>
              <a:buFont typeface="Arial" pitchFamily="34" charset="0"/>
              <a:buChar char="•"/>
              <a:tabLst/>
              <a:defRPr/>
            </a:pPr>
            <a:r>
              <a:rPr lang="fa-IR" sz="2600" dirty="0" smtClean="0">
                <a:solidFill>
                  <a:schemeClr val="dk1"/>
                </a:solidFill>
                <a:latin typeface="Arabic Typesetting" pitchFamily="66" charset="-78"/>
                <a:ea typeface="Calibri"/>
                <a:cs typeface="Arabic Typesetting" pitchFamily="66" charset="-78"/>
                <a:sym typeface="Calibri"/>
              </a:rPr>
              <a:t>خلص </a:t>
            </a:r>
            <a:r>
              <a:rPr lang="fa-IR" sz="2600" dirty="0" smtClean="0">
                <a:solidFill>
                  <a:schemeClr val="dk1"/>
                </a:solidFill>
                <a:latin typeface="Arabic Typesetting" pitchFamily="66" charset="-78"/>
                <a:ea typeface="Calibri"/>
                <a:cs typeface="Arabic Typesetting" pitchFamily="66" charset="-78"/>
                <a:sym typeface="Calibri"/>
              </a:rPr>
              <a:t>سوانح </a:t>
            </a:r>
          </a:p>
          <a:p>
            <a:pPr marL="628650" lvl="0" indent="-347663" algn="just" rtl="1">
              <a:lnSpc>
                <a:spcPct val="90000"/>
              </a:lnSpc>
              <a:spcBef>
                <a:spcPts val="1000"/>
              </a:spcBef>
              <a:buClr>
                <a:schemeClr val="dk1"/>
              </a:buClr>
              <a:buSzPts val="1800"/>
              <a:buFont typeface="Arial" pitchFamily="34" charset="0"/>
              <a:buChar char="•"/>
            </a:pPr>
            <a:r>
              <a:rPr lang="fa-IR" sz="2600" dirty="0" smtClean="0">
                <a:solidFill>
                  <a:schemeClr val="dk1"/>
                </a:solidFill>
                <a:latin typeface="Arabic Typesetting" pitchFamily="66" charset="-78"/>
                <a:ea typeface="Calibri"/>
                <a:cs typeface="Arabic Typesetting" pitchFamily="66" charset="-78"/>
                <a:sym typeface="Calibri"/>
              </a:rPr>
              <a:t> کاری </a:t>
            </a:r>
            <a:r>
              <a:rPr lang="fa-IR" sz="2600" dirty="0" smtClean="0">
                <a:solidFill>
                  <a:schemeClr val="dk1"/>
                </a:solidFill>
                <a:latin typeface="Arabic Typesetting" pitchFamily="66" charset="-78"/>
                <a:ea typeface="Calibri"/>
                <a:cs typeface="Arabic Typesetting" pitchFamily="66" charset="-78"/>
                <a:sym typeface="Calibri"/>
              </a:rPr>
              <a:t>تجربه</a:t>
            </a:r>
            <a:endParaRPr lang="en-US" sz="2600" dirty="0" smtClean="0">
              <a:solidFill>
                <a:schemeClr val="dk1"/>
              </a:solidFill>
              <a:latin typeface="Arabic Typesetting" pitchFamily="66" charset="-78"/>
              <a:ea typeface="Calibri"/>
              <a:cs typeface="Arabic Typesetting" pitchFamily="66" charset="-78"/>
              <a:sym typeface="Calibri"/>
            </a:endParaRPr>
          </a:p>
        </p:txBody>
      </p:sp>
      <p:pic>
        <p:nvPicPr>
          <p:cNvPr id="6" name="Picture 5"/>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
        <p:nvSpPr>
          <p:cNvPr id="5" name="Content Placeholder 2"/>
          <p:cNvSpPr txBox="1">
            <a:spLocks/>
          </p:cNvSpPr>
          <p:nvPr/>
        </p:nvSpPr>
        <p:spPr>
          <a:xfrm>
            <a:off x="812800" y="533400"/>
            <a:ext cx="10160000" cy="5867400"/>
          </a:xfrm>
          <a:prstGeom prst="rect">
            <a:avLst/>
          </a:prstGeom>
          <a:noFill/>
          <a:ln>
            <a:noFill/>
          </a:ln>
        </p:spPr>
        <p:txBody>
          <a:bodyPr spcFirstLastPara="1" wrap="square" lIns="91425" tIns="45700" rIns="91425" bIns="45700" anchor="t" anchorCtr="0">
            <a:noAutofit/>
          </a:bodyPr>
          <a:lstStyle/>
          <a:p>
            <a:pPr marL="628650" marR="0" lvl="0" indent="-347663" algn="just" defTabSz="914400" rtl="1" eaLnBrk="1" fontAlgn="auto" latinLnBrk="0" hangingPunct="1">
              <a:lnSpc>
                <a:spcPct val="150000"/>
              </a:lnSpc>
              <a:spcBef>
                <a:spcPts val="1000"/>
              </a:spcBef>
              <a:spcAft>
                <a:spcPts val="0"/>
              </a:spcAft>
              <a:buClr>
                <a:schemeClr val="dk1"/>
              </a:buClr>
              <a:buSzPts val="1800"/>
              <a:buFont typeface="Arial" pitchFamily="34" charset="0"/>
              <a:buChar char="•"/>
              <a:tabLst/>
              <a:defRPr/>
            </a:pPr>
            <a:r>
              <a:rPr lang="ps-AF" sz="2800" dirty="0" smtClean="0">
                <a:solidFill>
                  <a:schemeClr val="dk1"/>
                </a:solidFill>
                <a:latin typeface="Arabic Typesetting" pitchFamily="66" charset="-78"/>
                <a:ea typeface="Calibri"/>
                <a:cs typeface="Arabic Typesetting" pitchFamily="66" charset="-78"/>
                <a:sym typeface="Calibri"/>
              </a:rPr>
              <a:t>باید  حد اقل دری کاله کاری تجربه د صرافی، پولی خدمتونو او مالی برخو کی ولری</a:t>
            </a:r>
            <a:r>
              <a:rPr lang="fa-IR" sz="2800" dirty="0" smtClean="0">
                <a:solidFill>
                  <a:schemeClr val="dk1"/>
                </a:solidFill>
                <a:latin typeface="Arabic Typesetting" pitchFamily="66" charset="-78"/>
                <a:ea typeface="Calibri"/>
                <a:cs typeface="Arabic Typesetting" pitchFamily="66" charset="-78"/>
                <a:sym typeface="Calibri"/>
              </a:rPr>
              <a:t>؛</a:t>
            </a:r>
            <a:endParaRPr lang="fa-IR" sz="2800"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150000"/>
              </a:lnSpc>
              <a:spcBef>
                <a:spcPts val="1000"/>
              </a:spcBef>
              <a:spcAft>
                <a:spcPts val="0"/>
              </a:spcAft>
              <a:buClr>
                <a:schemeClr val="dk1"/>
              </a:buClr>
              <a:buSzPts val="1800"/>
              <a:buFont typeface="Arial" pitchFamily="34" charset="0"/>
              <a:buChar char="•"/>
              <a:tabLst/>
              <a:defRPr/>
            </a:pPr>
            <a:r>
              <a:rPr lang="ps-AF" sz="2800" dirty="0" smtClean="0">
                <a:solidFill>
                  <a:schemeClr val="dk1"/>
                </a:solidFill>
                <a:latin typeface="Arabic Typesetting" pitchFamily="66" charset="-78"/>
                <a:ea typeface="Calibri"/>
                <a:cs typeface="Arabic Typesetting" pitchFamily="66" charset="-78"/>
                <a:sym typeface="Calibri"/>
              </a:rPr>
              <a:t>د مقرری په بنسټ وړ او مناسب شخص اوسی؛</a:t>
            </a:r>
          </a:p>
          <a:p>
            <a:pPr marL="628650" marR="0" lvl="0" indent="-347663" algn="just" defTabSz="914400" rtl="1" eaLnBrk="1" fontAlgn="auto" latinLnBrk="0" hangingPunct="1">
              <a:lnSpc>
                <a:spcPct val="150000"/>
              </a:lnSpc>
              <a:spcBef>
                <a:spcPts val="1000"/>
              </a:spcBef>
              <a:spcAft>
                <a:spcPts val="0"/>
              </a:spcAft>
              <a:buClr>
                <a:schemeClr val="dk1"/>
              </a:buClr>
              <a:buSzPts val="1800"/>
              <a:buFont typeface="Arial" pitchFamily="34" charset="0"/>
              <a:buChar char="•"/>
              <a:tabLst/>
              <a:defRPr/>
            </a:pPr>
            <a:r>
              <a:rPr lang="ps-AF" sz="2800" b="1" dirty="0" smtClean="0">
                <a:solidFill>
                  <a:schemeClr val="dk1"/>
                </a:solidFill>
                <a:latin typeface="Arabic Typesetting" pitchFamily="66" charset="-78"/>
                <a:ea typeface="Calibri"/>
                <a:cs typeface="Arabic Typesetting" pitchFamily="66" charset="-78"/>
                <a:sym typeface="Calibri"/>
              </a:rPr>
              <a:t>د عملیاتی کارمندانو او عامل هیئت وظیفه د  ورځنیو کړنو ترسره کول دی</a:t>
            </a:r>
            <a:r>
              <a:rPr lang="fa-IR" sz="2800" b="1" dirty="0" smtClean="0">
                <a:solidFill>
                  <a:schemeClr val="dk1"/>
                </a:solidFill>
                <a:latin typeface="Arabic Typesetting" pitchFamily="66" charset="-78"/>
                <a:ea typeface="Calibri"/>
                <a:cs typeface="Arabic Typesetting" pitchFamily="66" charset="-78"/>
                <a:sym typeface="Calibri"/>
              </a:rPr>
              <a:t> </a:t>
            </a:r>
            <a:r>
              <a:rPr lang="ps-AF" sz="2800" b="1" dirty="0" smtClean="0">
                <a:solidFill>
                  <a:schemeClr val="dk1"/>
                </a:solidFill>
                <a:latin typeface="Arabic Typesetting" pitchFamily="66" charset="-78"/>
                <a:ea typeface="Calibri"/>
                <a:cs typeface="Arabic Typesetting" pitchFamily="66" charset="-78"/>
                <a:sym typeface="Calibri"/>
              </a:rPr>
              <a:t>؛</a:t>
            </a:r>
            <a:endParaRPr lang="fa-IR" sz="2800" b="1" dirty="0" smtClean="0">
              <a:solidFill>
                <a:schemeClr val="dk1"/>
              </a:solidFill>
              <a:latin typeface="Arabic Typesetting" pitchFamily="66" charset="-78"/>
              <a:ea typeface="Calibri"/>
              <a:cs typeface="Arabic Typesetting" pitchFamily="66" charset="-78"/>
              <a:sym typeface="Calibri"/>
            </a:endParaRPr>
          </a:p>
          <a:p>
            <a:pPr marL="628650" marR="0" lvl="0" indent="-347663" algn="just" defTabSz="914400" rtl="1" eaLnBrk="1" fontAlgn="auto" latinLnBrk="0" hangingPunct="1">
              <a:lnSpc>
                <a:spcPct val="150000"/>
              </a:lnSpc>
              <a:spcBef>
                <a:spcPts val="1000"/>
              </a:spcBef>
              <a:spcAft>
                <a:spcPts val="0"/>
              </a:spcAft>
              <a:buClr>
                <a:schemeClr val="dk1"/>
              </a:buClr>
              <a:buSzPts val="1800"/>
              <a:buFont typeface="Arial" pitchFamily="34" charset="0"/>
              <a:buChar char="•"/>
              <a:tabLst/>
              <a:defRPr/>
            </a:pPr>
            <a:r>
              <a:rPr lang="ps-AF" sz="2800" b="1" dirty="0" smtClean="0">
                <a:solidFill>
                  <a:schemeClr val="dk1"/>
                </a:solidFill>
                <a:latin typeface="Arabic Typesetting" pitchFamily="66" charset="-78"/>
                <a:ea typeface="Calibri"/>
                <a:cs typeface="Arabic Typesetting" pitchFamily="66" charset="-78"/>
                <a:sym typeface="Calibri"/>
              </a:rPr>
              <a:t>ونډه لرونکی هم کولای چی د عامل هیئت او یا هم عملیاتی کارکونکو وظایف ترسره کړی.</a:t>
            </a:r>
            <a:endParaRPr lang="fa-IR" sz="2800" b="1" dirty="0" smtClean="0">
              <a:solidFill>
                <a:schemeClr val="dk1"/>
              </a:solidFill>
              <a:latin typeface="Arabic Typesetting" pitchFamily="66" charset="-78"/>
              <a:ea typeface="Calibri"/>
              <a:cs typeface="Arabic Typesetting" pitchFamily="66" charset="-78"/>
              <a:sym typeface="Calibri"/>
            </a:endParaRPr>
          </a:p>
        </p:txBody>
      </p:sp>
      <p:pic>
        <p:nvPicPr>
          <p:cNvPr id="6" name="Picture 5"/>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590550"/>
            <a:ext cx="11271250" cy="5410200"/>
          </a:xfrm>
        </p:spPr>
        <p:txBody>
          <a:bodyPr>
            <a:noAutofit/>
          </a:bodyPr>
          <a:lstStyle/>
          <a:p>
            <a:pPr algn="just" rtl="1">
              <a:buNone/>
            </a:pPr>
            <a:r>
              <a:rPr lang="ps-AF" sz="2600" dirty="0" smtClean="0">
                <a:latin typeface="Arabic Typesetting" pitchFamily="66" charset="-78"/>
                <a:cs typeface="Arabic Typesetting" pitchFamily="66" charset="-78"/>
              </a:rPr>
              <a:t>         </a:t>
            </a:r>
            <a:r>
              <a:rPr lang="fa-IR" sz="2600" dirty="0" smtClean="0">
                <a:latin typeface="Arabic Typesetting" pitchFamily="66" charset="-78"/>
                <a:cs typeface="Arabic Typesetting" pitchFamily="66" charset="-78"/>
              </a:rPr>
              <a:t>   </a:t>
            </a:r>
            <a:r>
              <a:rPr lang="ps-AF" sz="2600" b="1" dirty="0" smtClean="0">
                <a:latin typeface="Arabic Typesetting" pitchFamily="66" charset="-78"/>
                <a:cs typeface="Arabic Typesetting" pitchFamily="66" charset="-78"/>
              </a:rPr>
              <a:t>د ونډه لرونکو عمومی مجمع</a:t>
            </a:r>
            <a:r>
              <a:rPr lang="fa-IR" sz="2600" b="1" dirty="0" smtClean="0">
                <a:latin typeface="Arabic Typesetting" pitchFamily="66" charset="-78"/>
                <a:cs typeface="Arabic Typesetting" pitchFamily="66" charset="-78"/>
              </a:rPr>
              <a:t>:</a:t>
            </a:r>
            <a:r>
              <a:rPr lang="fa-IR" sz="2600" b="1" u="sng" dirty="0" smtClean="0">
                <a:latin typeface="Arabic Typesetting" pitchFamily="66" charset="-78"/>
                <a:cs typeface="Arabic Typesetting" pitchFamily="66" charset="-78"/>
              </a:rPr>
              <a:t> </a:t>
            </a:r>
            <a:endParaRPr lang="ps-AF" sz="2600" b="1" u="sng" dirty="0" smtClean="0">
              <a:latin typeface="Arabic Typesetting" pitchFamily="66" charset="-78"/>
              <a:cs typeface="Arabic Typesetting" pitchFamily="66" charset="-78"/>
            </a:endParaRPr>
          </a:p>
          <a:p>
            <a:pPr algn="just" rtl="1">
              <a:buNone/>
            </a:pPr>
            <a:endParaRPr lang="fa-IR" sz="2600" b="1" u="sng" dirty="0" smtClean="0">
              <a:latin typeface="Arabic Typesetting" pitchFamily="66" charset="-78"/>
              <a:cs typeface="Arabic Typesetting" pitchFamily="66" charset="-78"/>
            </a:endParaRPr>
          </a:p>
          <a:p>
            <a:pPr marL="750888" indent="-514350" algn="just" rtl="1">
              <a:buFont typeface="+mj-lt"/>
              <a:buAutoNum type="arabicPeriod"/>
            </a:pPr>
            <a:r>
              <a:rPr lang="ps-AF" sz="2600" dirty="0" smtClean="0">
                <a:latin typeface="Arabic Typesetting" pitchFamily="66" charset="-78"/>
                <a:cs typeface="Arabic Typesetting" pitchFamily="66" charset="-78"/>
              </a:rPr>
              <a:t>د </a:t>
            </a:r>
            <a:r>
              <a:rPr lang="ps-AF" sz="2600" dirty="0" smtClean="0">
                <a:latin typeface="Arabic Typesetting" pitchFamily="66" charset="-78"/>
                <a:cs typeface="Arabic Typesetting" pitchFamily="66" charset="-78"/>
              </a:rPr>
              <a:t>اساس نامی تعدیل او تصویب؛</a:t>
            </a:r>
          </a:p>
          <a:p>
            <a:pPr marL="750888" indent="-514350" algn="just" rtl="1">
              <a:buFont typeface="+mj-lt"/>
              <a:buAutoNum type="arabicPeriod"/>
            </a:pPr>
            <a:r>
              <a:rPr lang="ps-AF" sz="2600" dirty="0" smtClean="0">
                <a:latin typeface="Arabic Typesetting" pitchFamily="66" charset="-78"/>
                <a:cs typeface="Arabic Typesetting" pitchFamily="66" charset="-78"/>
              </a:rPr>
              <a:t>د څار د هیئت ګمارل او لری کول او همداشان د هغوی د حق الزحمی تعین کولو؛</a:t>
            </a:r>
          </a:p>
          <a:p>
            <a:pPr marL="750888" indent="-514350" algn="just" rtl="1">
              <a:buFont typeface="+mj-lt"/>
              <a:buAutoNum type="arabicPeriod"/>
            </a:pPr>
            <a:r>
              <a:rPr lang="ps-AF" sz="2600" dirty="0" smtClean="0">
                <a:latin typeface="Arabic Typesetting" pitchFamily="66" charset="-78"/>
                <a:cs typeface="Arabic Typesetting" pitchFamily="66" charset="-78"/>
              </a:rPr>
              <a:t>د شرکت د سهامو په اړه د شرایطو او محدویتونو وضع کول؛</a:t>
            </a:r>
          </a:p>
          <a:p>
            <a:pPr marL="750888" indent="-514350" algn="just" rtl="1">
              <a:buFont typeface="+mj-lt"/>
              <a:buAutoNum type="arabicPeriod"/>
            </a:pPr>
            <a:r>
              <a:rPr lang="ps-AF" sz="2600" dirty="0" smtClean="0">
                <a:latin typeface="Arabic Typesetting" pitchFamily="66" charset="-78"/>
                <a:cs typeface="Arabic Typesetting" pitchFamily="66" charset="-78"/>
              </a:rPr>
              <a:t>د حقوقی جوړښت د بدولون په اړه فیصله کول؛</a:t>
            </a:r>
          </a:p>
          <a:p>
            <a:pPr marL="750888" indent="-514350" algn="just" rtl="1">
              <a:buFont typeface="+mj-lt"/>
              <a:buAutoNum type="arabicPeriod"/>
            </a:pPr>
            <a:r>
              <a:rPr lang="ps-AF" sz="2600" dirty="0" smtClean="0">
                <a:latin typeface="Arabic Typesetting" pitchFamily="66" charset="-78"/>
                <a:cs typeface="Arabic Typesetting" pitchFamily="66" charset="-78"/>
              </a:rPr>
              <a:t>د شرکت د مالکیت د بدلون په اړه فیصله کول؛ او </a:t>
            </a:r>
          </a:p>
          <a:p>
            <a:pPr marL="750888" indent="-514350" algn="just" rtl="1">
              <a:buFont typeface="+mj-lt"/>
              <a:buAutoNum type="arabicPeriod"/>
            </a:pPr>
            <a:r>
              <a:rPr lang="ps-AF" sz="2600" dirty="0" smtClean="0">
                <a:latin typeface="Arabic Typesetting" pitchFamily="66" charset="-78"/>
                <a:cs typeface="Arabic Typesetting" pitchFamily="66" charset="-78"/>
              </a:rPr>
              <a:t>د شرکت د تعلیق، ادغام، ترک پیشه او لغوه کولو په اړه فیصله کول.</a:t>
            </a:r>
            <a:endParaRPr lang="fa-IR" sz="2600" dirty="0" smtClean="0">
              <a:latin typeface="Arabic Typesetting" pitchFamily="66" charset="-78"/>
              <a:cs typeface="Arabic Typesetting" pitchFamily="66" charset="-78"/>
            </a:endParaRPr>
          </a:p>
          <a:p>
            <a:pPr marL="255588" indent="-19050" algn="just" rtl="1">
              <a:buNone/>
            </a:pPr>
            <a:endParaRPr lang="fa-IR" sz="1600" dirty="0" smtClean="0">
              <a:latin typeface="Arabic Typesetting" pitchFamily="66" charset="-78"/>
              <a:cs typeface="Arabic Typesetting" pitchFamily="66" charset="-78"/>
            </a:endParaRPr>
          </a:p>
          <a:p>
            <a:pPr marL="55563" indent="3175" algn="just" rtl="1">
              <a:buNone/>
            </a:pPr>
            <a:endParaRPr lang="fa-IR" sz="2600" dirty="0" smtClean="0">
              <a:latin typeface="Arabic Typesetting" pitchFamily="66" charset="-78"/>
              <a:cs typeface="Arabic Typesetting" pitchFamily="66" charset="-78"/>
            </a:endParaRPr>
          </a:p>
          <a:p>
            <a:pPr marL="55563" indent="3175" algn="just" rtl="1">
              <a:buNone/>
            </a:pPr>
            <a:endParaRPr lang="fa-IR" sz="1400" dirty="0" smtClean="0">
              <a:latin typeface="Arabic Typesetting" pitchFamily="66" charset="-78"/>
              <a:cs typeface="Arabic Typesetting" pitchFamily="66" charset="-78"/>
            </a:endParaRPr>
          </a:p>
          <a:p>
            <a:pPr algn="r">
              <a:buNone/>
            </a:pPr>
            <a:endParaRPr lang="fa-IR" sz="2600" dirty="0" smtClean="0">
              <a:latin typeface="Arabic Typesetting" pitchFamily="66" charset="-78"/>
              <a:cs typeface="Arabic Typesetting" pitchFamily="66" charset="-78"/>
            </a:endParaRPr>
          </a:p>
          <a:p>
            <a:pPr algn="just" rtl="1">
              <a:buNone/>
            </a:pPr>
            <a:endParaRPr lang="fa-IR" sz="2600" dirty="0" smtClean="0">
              <a:latin typeface="Arabic Typesetting" pitchFamily="66" charset="-78"/>
              <a:cs typeface="Arabic Typesetting" pitchFamily="66" charset="-78"/>
            </a:endParaRPr>
          </a:p>
          <a:p>
            <a:pPr algn="just" rtl="1">
              <a:buNone/>
            </a:pPr>
            <a:endParaRPr lang="en-US" sz="2600" dirty="0" smtClean="0">
              <a:latin typeface="Arabic Typesetting" pitchFamily="66" charset="-78"/>
              <a:cs typeface="Arabic Typesetting" pitchFamily="66" charset="-78"/>
            </a:endParaRPr>
          </a:p>
          <a:p>
            <a:pPr algn="r">
              <a:buNone/>
            </a:pPr>
            <a:endParaRPr lang="en-US" sz="2600" dirty="0">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19150" y="1390650"/>
            <a:ext cx="10572750" cy="4781550"/>
          </a:xfrm>
        </p:spPr>
        <p:txBody>
          <a:bodyPr>
            <a:noAutofit/>
          </a:bodyPr>
          <a:lstStyle/>
          <a:p>
            <a:pPr marL="55563" indent="3175" algn="just" rtl="1">
              <a:lnSpc>
                <a:spcPct val="150000"/>
              </a:lnSpc>
              <a:buNone/>
            </a:pPr>
            <a:r>
              <a:rPr lang="ps-AF" sz="2600" dirty="0" smtClean="0">
                <a:latin typeface="Arabic Typesetting" pitchFamily="66" charset="-78"/>
                <a:cs typeface="Arabic Typesetting" pitchFamily="66" charset="-78"/>
              </a:rPr>
              <a:t>د </a:t>
            </a:r>
            <a:r>
              <a:rPr lang="ps-AF" sz="2600" dirty="0" smtClean="0">
                <a:latin typeface="Arabic Typesetting" pitchFamily="66" charset="-78"/>
                <a:cs typeface="Arabic Typesetting" pitchFamily="66" charset="-78"/>
              </a:rPr>
              <a:t>څار هیئت په شرکت که دویمه لوړ ترینه د تصمیم نیولو مرجع ده چی د هغه غړی لږ تر لږه دری او حد اکثر ۵ نفر دی او د هغی ترکیب باید طاق وی</a:t>
            </a:r>
            <a:r>
              <a:rPr lang="fa-IR" sz="2600" dirty="0" smtClean="0">
                <a:latin typeface="Arabic Typesetting" pitchFamily="66" charset="-78"/>
                <a:cs typeface="Arabic Typesetting" pitchFamily="66" charset="-78"/>
              </a:rPr>
              <a:t>.</a:t>
            </a:r>
            <a:r>
              <a:rPr lang="ps-AF" sz="2600" dirty="0" smtClean="0">
                <a:latin typeface="Arabic Typesetting" pitchFamily="66" charset="-78"/>
                <a:cs typeface="Arabic Typesetting" pitchFamily="66" charset="-78"/>
              </a:rPr>
              <a:t> چی د لاندی دندو او واکونو در لودونکی دی:</a:t>
            </a:r>
          </a:p>
          <a:p>
            <a:pPr marL="55563" indent="3175" algn="just" rtl="1">
              <a:lnSpc>
                <a:spcPct val="150000"/>
              </a:lnSpc>
              <a:buFont typeface="+mj-lt"/>
              <a:buAutoNum type="arabicPeriod"/>
            </a:pPr>
            <a:r>
              <a:rPr lang="ps-AF" sz="2600" dirty="0" smtClean="0">
                <a:latin typeface="Arabic Typesetting" pitchFamily="66" charset="-78"/>
                <a:cs typeface="Arabic Typesetting" pitchFamily="66" charset="-78"/>
              </a:rPr>
              <a:t> د عامل د هیئت له لوری د وړاندی شوی راپورونو څخه بررسی او په اړه یی سپارښتنو وړاندی کول؛</a:t>
            </a:r>
          </a:p>
          <a:p>
            <a:pPr marL="55563" indent="3175" algn="just" rtl="1">
              <a:lnSpc>
                <a:spcPct val="150000"/>
              </a:lnSpc>
              <a:buFont typeface="+mj-lt"/>
              <a:buAutoNum type="arabicPeriod"/>
            </a:pPr>
            <a:r>
              <a:rPr lang="ps-AF" sz="2600" dirty="0" smtClean="0">
                <a:latin typeface="Arabic Typesetting" pitchFamily="66" charset="-78"/>
                <a:cs typeface="Arabic Typesetting" pitchFamily="66" charset="-78"/>
              </a:rPr>
              <a:t> د مرکزی دفتر او څانګو د کړنو څخه په منظم ډول څارنه؛</a:t>
            </a:r>
          </a:p>
          <a:p>
            <a:pPr marL="55563" indent="3175" algn="just" rtl="1">
              <a:lnSpc>
                <a:spcPct val="150000"/>
              </a:lnSpc>
              <a:buFont typeface="+mj-lt"/>
              <a:buAutoNum type="arabicPeriod"/>
            </a:pPr>
            <a:r>
              <a:rPr lang="ps-AF" sz="2600" dirty="0" smtClean="0">
                <a:latin typeface="Arabic Typesetting" pitchFamily="66" charset="-78"/>
                <a:cs typeface="Arabic Typesetting" pitchFamily="66" charset="-78"/>
              </a:rPr>
              <a:t>د سهمدارانو د عمومی مجمع د جلساتو نیول او د هغی د اجنډا تایئد کول؛</a:t>
            </a:r>
          </a:p>
          <a:p>
            <a:pPr marL="55563" indent="3175" algn="just" rtl="1">
              <a:lnSpc>
                <a:spcPct val="150000"/>
              </a:lnSpc>
              <a:buFont typeface="+mj-lt"/>
              <a:buAutoNum type="arabicPeriod"/>
            </a:pPr>
            <a:r>
              <a:rPr lang="ps-AF" sz="2600" dirty="0" smtClean="0">
                <a:latin typeface="Arabic Typesetting" pitchFamily="66" charset="-78"/>
                <a:cs typeface="Arabic Typesetting" pitchFamily="66" charset="-78"/>
              </a:rPr>
              <a:t> د شرکت د اداری جوړښت تصویب؛</a:t>
            </a:r>
          </a:p>
          <a:p>
            <a:pPr algn="r">
              <a:lnSpc>
                <a:spcPct val="150000"/>
              </a:lnSpc>
              <a:buNone/>
            </a:pPr>
            <a:endParaRPr lang="fa-IR" sz="2600" dirty="0" smtClean="0">
              <a:latin typeface="Arabic Typesetting" pitchFamily="66" charset="-78"/>
              <a:cs typeface="Arabic Typesetting" pitchFamily="66" charset="-78"/>
            </a:endParaRPr>
          </a:p>
          <a:p>
            <a:pPr algn="just" rtl="1">
              <a:lnSpc>
                <a:spcPct val="150000"/>
              </a:lnSpc>
              <a:buNone/>
            </a:pPr>
            <a:endParaRPr lang="fa-IR" sz="2600" dirty="0" smtClean="0">
              <a:latin typeface="Arabic Typesetting" pitchFamily="66" charset="-78"/>
              <a:cs typeface="Arabic Typesetting" pitchFamily="66" charset="-78"/>
            </a:endParaRPr>
          </a:p>
          <a:p>
            <a:pPr algn="just" rtl="1">
              <a:lnSpc>
                <a:spcPct val="150000"/>
              </a:lnSpc>
              <a:buNone/>
            </a:pPr>
            <a:endParaRPr lang="en-US" sz="2600" dirty="0" smtClean="0">
              <a:latin typeface="Arabic Typesetting" pitchFamily="66" charset="-78"/>
              <a:cs typeface="Arabic Typesetting" pitchFamily="66" charset="-78"/>
            </a:endParaRPr>
          </a:p>
          <a:p>
            <a:pPr algn="r">
              <a:lnSpc>
                <a:spcPct val="150000"/>
              </a:lnSpc>
              <a:buNone/>
            </a:pPr>
            <a:endParaRPr lang="en-US" sz="2600" dirty="0">
              <a:latin typeface="Arabic Typesetting" pitchFamily="66" charset="-78"/>
              <a:cs typeface="Arabic Typesetting" pitchFamily="66" charset="-78"/>
            </a:endParaRPr>
          </a:p>
        </p:txBody>
      </p:sp>
      <p:sp>
        <p:nvSpPr>
          <p:cNvPr id="3" name="Title 1"/>
          <p:cNvSpPr>
            <a:spLocks noGrp="1"/>
          </p:cNvSpPr>
          <p:nvPr>
            <p:ph type="title"/>
          </p:nvPr>
        </p:nvSpPr>
        <p:spPr>
          <a:xfrm>
            <a:off x="8743950" y="365125"/>
            <a:ext cx="1866900" cy="796925"/>
          </a:xfrm>
        </p:spPr>
        <p:txBody>
          <a:bodyPr/>
          <a:lstStyle/>
          <a:p>
            <a:pPr algn="r" rtl="1"/>
            <a:r>
              <a:rPr lang="fa-IR" sz="3200" b="1" dirty="0" smtClean="0">
                <a:latin typeface="Arabic Typesetting" pitchFamily="66" charset="-78"/>
                <a:cs typeface="Arabic Typesetting" pitchFamily="66" charset="-78"/>
              </a:rPr>
              <a:t> </a:t>
            </a:r>
            <a:r>
              <a:rPr lang="ps-AF" sz="3200" b="1" dirty="0" smtClean="0">
                <a:latin typeface="Arabic Typesetting" pitchFamily="66" charset="-78"/>
                <a:cs typeface="Arabic Typesetting" pitchFamily="66" charset="-78"/>
              </a:rPr>
              <a:t>د څار هیئت</a:t>
            </a:r>
            <a:r>
              <a:rPr lang="fa-IR" sz="3200" dirty="0" smtClean="0">
                <a:latin typeface="Arabic Typesetting" pitchFamily="66" charset="-78"/>
                <a:cs typeface="Arabic Typesetting" pitchFamily="66" charset="-78"/>
              </a:rPr>
              <a:t>: </a:t>
            </a:r>
          </a:p>
        </p:txBody>
      </p:sp>
      <p:pic>
        <p:nvPicPr>
          <p:cNvPr id="5" name="Picture 4"/>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650" y="365125"/>
            <a:ext cx="1866900" cy="796925"/>
          </a:xfrm>
        </p:spPr>
        <p:txBody>
          <a:bodyPr/>
          <a:lstStyle/>
          <a:p>
            <a:pPr algn="r" rtl="1"/>
            <a:r>
              <a:rPr lang="ps-AF" sz="3200" b="1" dirty="0" smtClean="0">
                <a:latin typeface="Arabic Typesetting" pitchFamily="66" charset="-78"/>
                <a:cs typeface="Arabic Typesetting" pitchFamily="66" charset="-78"/>
              </a:rPr>
              <a:t>ادامه</a:t>
            </a:r>
            <a:r>
              <a:rPr lang="ps-AF" sz="3200" b="1" dirty="0" smtClean="0">
                <a:latin typeface="Arabic Typesetting" pitchFamily="66" charset="-78"/>
                <a:cs typeface="Arabic Typesetting" pitchFamily="66" charset="-78"/>
              </a:rPr>
              <a:t>....</a:t>
            </a:r>
            <a:endParaRPr lang="en-US" sz="4800" b="1" dirty="0"/>
          </a:p>
        </p:txBody>
      </p:sp>
      <p:sp>
        <p:nvSpPr>
          <p:cNvPr id="3" name="Text Placeholder 2"/>
          <p:cNvSpPr>
            <a:spLocks noGrp="1"/>
          </p:cNvSpPr>
          <p:nvPr>
            <p:ph type="body" idx="1"/>
          </p:nvPr>
        </p:nvSpPr>
        <p:spPr>
          <a:xfrm>
            <a:off x="838200" y="1463675"/>
            <a:ext cx="10515600" cy="4351338"/>
          </a:xfrm>
        </p:spPr>
        <p:txBody>
          <a:bodyPr/>
          <a:lstStyle/>
          <a:p>
            <a:pPr marL="55563" indent="3175" algn="just" rtl="1">
              <a:buNone/>
            </a:pPr>
            <a:r>
              <a:rPr lang="ps-AF" dirty="0" smtClean="0">
                <a:latin typeface="Arabic Typesetting" pitchFamily="66" charset="-78"/>
                <a:cs typeface="Arabic Typesetting" pitchFamily="66" charset="-78"/>
              </a:rPr>
              <a:t> </a:t>
            </a:r>
            <a:r>
              <a:rPr lang="ps-AF" dirty="0" smtClean="0">
                <a:latin typeface="Arabic Typesetting" pitchFamily="66" charset="-78"/>
                <a:cs typeface="Arabic Typesetting" pitchFamily="66" charset="-78"/>
              </a:rPr>
              <a:t>۵. د </a:t>
            </a:r>
            <a:r>
              <a:rPr lang="ps-AF" dirty="0" smtClean="0">
                <a:latin typeface="Arabic Typesetting" pitchFamily="66" charset="-78"/>
                <a:cs typeface="Arabic Typesetting" pitchFamily="66" charset="-78"/>
              </a:rPr>
              <a:t>شرکت اړوند د سوداګریړ پلان، استراتیژی او کړنلارو تصویب کول؛</a:t>
            </a:r>
          </a:p>
          <a:p>
            <a:pPr marL="55563" indent="3175" algn="just" rtl="1">
              <a:buNone/>
            </a:pPr>
            <a:r>
              <a:rPr lang="ps-AF" dirty="0" smtClean="0">
                <a:latin typeface="Arabic Typesetting" pitchFamily="66" charset="-78"/>
                <a:cs typeface="Arabic Typesetting" pitchFamily="66" charset="-78"/>
              </a:rPr>
              <a:t>۶.  </a:t>
            </a:r>
            <a:r>
              <a:rPr lang="ps-AF" dirty="0" smtClean="0">
                <a:latin typeface="Arabic Typesetting" pitchFamily="66" charset="-78"/>
                <a:cs typeface="Arabic Typesetting" pitchFamily="66" charset="-78"/>
              </a:rPr>
              <a:t>د شرکت د کلیدی مسولینو او عامل هیئت د معاش اندازی تعینول؛</a:t>
            </a:r>
          </a:p>
          <a:p>
            <a:pPr marL="55563" indent="3175" algn="just" rtl="1">
              <a:buNone/>
            </a:pPr>
            <a:r>
              <a:rPr lang="ps-AF" dirty="0" smtClean="0">
                <a:latin typeface="Arabic Typesetting" pitchFamily="66" charset="-78"/>
                <a:cs typeface="Arabic Typesetting" pitchFamily="66" charset="-78"/>
              </a:rPr>
              <a:t> </a:t>
            </a:r>
            <a:r>
              <a:rPr lang="ps-AF" dirty="0" smtClean="0">
                <a:latin typeface="Arabic Typesetting" pitchFamily="66" charset="-78"/>
                <a:cs typeface="Arabic Typesetting" pitchFamily="66" charset="-78"/>
              </a:rPr>
              <a:t>۷. د </a:t>
            </a:r>
            <a:r>
              <a:rPr lang="ps-AF" dirty="0" smtClean="0">
                <a:latin typeface="Arabic Typesetting" pitchFamily="66" charset="-78"/>
                <a:cs typeface="Arabic Typesetting" pitchFamily="66" charset="-78"/>
              </a:rPr>
              <a:t>د افغانستان بانک د نافذه قوانین، مقررات او کړنلارو د تطبیق څخه حصول اطمینان،</a:t>
            </a:r>
          </a:p>
          <a:p>
            <a:pPr marL="400050" indent="-341313" algn="just" rtl="1">
              <a:buNone/>
            </a:pPr>
            <a:r>
              <a:rPr lang="ps-AF" dirty="0" smtClean="0">
                <a:latin typeface="Arabic Typesetting" pitchFamily="66" charset="-78"/>
                <a:cs typeface="Arabic Typesetting" pitchFamily="66" charset="-78"/>
              </a:rPr>
              <a:t>۸. </a:t>
            </a:r>
            <a:r>
              <a:rPr lang="ps-AF" dirty="0" smtClean="0">
                <a:latin typeface="Arabic Typesetting" pitchFamily="66" charset="-78"/>
                <a:cs typeface="Arabic Typesetting" pitchFamily="66" charset="-78"/>
              </a:rPr>
              <a:t>د شرکت په نماینده ګیو که د استازو، کارمندانو، د قانون او مقرراتو څخه د تطبیق مسول او عامل هیئت  د وړ او مناسبوالی څخه اطمینان؛</a:t>
            </a:r>
          </a:p>
          <a:p>
            <a:pPr marL="55563" indent="3175" algn="just" rtl="1">
              <a:buNone/>
            </a:pPr>
            <a:r>
              <a:rPr lang="ps-AF" dirty="0" smtClean="0">
                <a:latin typeface="Arabic Typesetting" pitchFamily="66" charset="-78"/>
                <a:cs typeface="Arabic Typesetting" pitchFamily="66" charset="-78"/>
              </a:rPr>
              <a:t>۹. </a:t>
            </a:r>
            <a:r>
              <a:rPr lang="ps-AF" dirty="0" smtClean="0">
                <a:latin typeface="Arabic Typesetting" pitchFamily="66" charset="-78"/>
                <a:cs typeface="Arabic Typesetting" pitchFamily="66" charset="-78"/>
              </a:rPr>
              <a:t>د شرکت د مرکزی دفتر او څانګو د ځایو د بدلون په اړه د تصیم نیول؛</a:t>
            </a:r>
          </a:p>
          <a:p>
            <a:pPr marL="55563" indent="3175" algn="just" rtl="1">
              <a:buNone/>
            </a:pPr>
            <a:r>
              <a:rPr lang="ps-AF" dirty="0" smtClean="0">
                <a:latin typeface="Arabic Typesetting" pitchFamily="66" charset="-78"/>
                <a:cs typeface="Arabic Typesetting" pitchFamily="66" charset="-78"/>
              </a:rPr>
              <a:t>۱۰. </a:t>
            </a:r>
            <a:r>
              <a:rPr lang="ps-AF" dirty="0" smtClean="0">
                <a:latin typeface="Arabic Typesetting" pitchFamily="66" charset="-78"/>
                <a:cs typeface="Arabic Typesetting" pitchFamily="66" charset="-78"/>
              </a:rPr>
              <a:t>د قوانینو او مقرراتو په اساس د څار هیئت د افغانستان بانک؛ سعنذنلرلت او پیریدونکو ته ځوابوینکی دی. </a:t>
            </a:r>
            <a:endParaRPr lang="fa-IR" dirty="0" smtClean="0">
              <a:latin typeface="Arabic Typesetting" pitchFamily="66" charset="-78"/>
              <a:cs typeface="Arabic Typesetting" pitchFamily="66" charset="-78"/>
            </a:endParaRPr>
          </a:p>
          <a:p>
            <a:pPr>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pic>
        <p:nvPicPr>
          <p:cNvPr id="5" name="Picture 4"/>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469642"/>
            <a:ext cx="11480800" cy="5016758"/>
          </a:xfrm>
          <a:prstGeom prst="rect">
            <a:avLst/>
          </a:prstGeom>
        </p:spPr>
        <p:txBody>
          <a:bodyPr wrap="square">
            <a:spAutoFit/>
          </a:bodyPr>
          <a:lstStyle/>
          <a:p>
            <a:pPr algn="r" rtl="1">
              <a:buNone/>
            </a:pPr>
            <a:r>
              <a:rPr lang="ps-AF" sz="3200" b="1" dirty="0" smtClean="0">
                <a:latin typeface="Arabic Typesetting" pitchFamily="66" charset="-78"/>
                <a:cs typeface="Arabic Typesetting" pitchFamily="66" charset="-78"/>
              </a:rPr>
              <a:t>               د </a:t>
            </a:r>
            <a:r>
              <a:rPr lang="ps-AF" sz="3200" b="1" dirty="0" smtClean="0">
                <a:latin typeface="Arabic Typesetting" pitchFamily="66" charset="-78"/>
                <a:cs typeface="Arabic Typesetting" pitchFamily="66" charset="-78"/>
              </a:rPr>
              <a:t>څار د هیئت  جلسات په لاندی ډول تر سره کیږی</a:t>
            </a:r>
            <a:r>
              <a:rPr lang="ps-AF" sz="3200" b="1" dirty="0" smtClean="0">
                <a:latin typeface="Arabic Typesetting" pitchFamily="66" charset="-78"/>
                <a:cs typeface="Arabic Typesetting" pitchFamily="66" charset="-78"/>
              </a:rPr>
              <a:t>:</a:t>
            </a:r>
          </a:p>
          <a:p>
            <a:pPr algn="r" rtl="1">
              <a:buNone/>
            </a:pPr>
            <a:endParaRPr lang="ps-AF" sz="3200" b="1" dirty="0" smtClean="0">
              <a:latin typeface="Arabic Typesetting" pitchFamily="66" charset="-78"/>
              <a:cs typeface="Arabic Typesetting" pitchFamily="66" charset="-78"/>
            </a:endParaRPr>
          </a:p>
          <a:p>
            <a:pPr algn="r" rtl="1">
              <a:buNone/>
            </a:pPr>
            <a:endParaRPr lang="ps-AF" sz="3200" b="1" dirty="0" smtClean="0">
              <a:latin typeface="Arabic Typesetting" pitchFamily="66" charset="-78"/>
              <a:cs typeface="Arabic Typesetting" pitchFamily="66" charset="-78"/>
            </a:endParaRPr>
          </a:p>
          <a:p>
            <a:pPr marL="457200" indent="-457200" algn="r" rtl="1">
              <a:buFont typeface="+mj-lt"/>
              <a:buAutoNum type="arabicPeriod"/>
            </a:pPr>
            <a:r>
              <a:rPr lang="ps-AF" sz="3200" dirty="0" smtClean="0">
                <a:latin typeface="Arabic Typesetting" pitchFamily="66" charset="-78"/>
                <a:cs typeface="Arabic Typesetting" pitchFamily="66" charset="-78"/>
              </a:rPr>
              <a:t> د عادی ډول په ربع کی یو جلسه او په فوق العده ډول جلسات ترسره کړی؛</a:t>
            </a:r>
          </a:p>
          <a:p>
            <a:pPr marL="457200" indent="-457200" algn="r" rtl="1">
              <a:buFont typeface="+mj-lt"/>
              <a:buAutoNum type="arabicPeriod"/>
            </a:pPr>
            <a:r>
              <a:rPr lang="ps-AF" sz="3200" dirty="0" smtClean="0">
                <a:latin typeface="Arabic Typesetting" pitchFamily="66" charset="-78"/>
                <a:cs typeface="Arabic Typesetting" pitchFamily="66" charset="-78"/>
              </a:rPr>
              <a:t>د جلسه  د تشکیل لپاره نصاب حد اقل د غړو دوه ثلثه باید وی؛</a:t>
            </a:r>
          </a:p>
          <a:p>
            <a:pPr marL="457200" indent="-457200" algn="r" rtl="1">
              <a:buFont typeface="+mj-lt"/>
              <a:buAutoNum type="arabicPeriod"/>
            </a:pPr>
            <a:r>
              <a:rPr lang="ps-AF" sz="3200" dirty="0" smtClean="0">
                <a:latin typeface="Arabic Typesetting" pitchFamily="66" charset="-78"/>
                <a:cs typeface="Arabic Typesetting" pitchFamily="66" charset="-78"/>
              </a:rPr>
              <a:t>د  کال په جریان کی باید یو حضوری جلسه ترسره شی؛</a:t>
            </a:r>
          </a:p>
          <a:p>
            <a:pPr marL="457200" indent="-457200" algn="r" rtl="1">
              <a:buFont typeface="+mj-lt"/>
              <a:buAutoNum type="arabicPeriod"/>
            </a:pPr>
            <a:r>
              <a:rPr lang="ps-AF" sz="3200" dirty="0" smtClean="0">
                <a:latin typeface="Arabic Typesetting" pitchFamily="66" charset="-78"/>
                <a:cs typeface="Arabic Typesetting" pitchFamily="66" charset="-78"/>
              </a:rPr>
              <a:t>که چیرته کوم غړی پرته له دلیل څخه په یو مالی کال کی دوه ځل په جلساتو کی اشتراک ونکړی، خپل غړی توب له لاسه ورکوی او شرکت اړ دی چی پر ځای د افغانستان بانک ته معرفی کړی؛</a:t>
            </a:r>
          </a:p>
          <a:p>
            <a:pPr marL="457200" indent="-457200" algn="r" rtl="1">
              <a:buFont typeface="+mj-lt"/>
              <a:buAutoNum type="arabicPeriod"/>
            </a:pPr>
            <a:r>
              <a:rPr lang="ps-AF" sz="3200" dirty="0" smtClean="0">
                <a:latin typeface="Arabic Typesetting" pitchFamily="66" charset="-78"/>
                <a:cs typeface="Arabic Typesetting" pitchFamily="66" charset="-78"/>
              </a:rPr>
              <a:t>د څار هیئت ټول تصیمونه باید د لاسلیک وروسته په مربوطه دوسیه کی حفظ شی.</a:t>
            </a:r>
          </a:p>
          <a:p>
            <a:pPr algn="r" rtl="1">
              <a:buNone/>
            </a:pPr>
            <a:endParaRPr lang="ps-AF" sz="3200" b="1" dirty="0" smtClean="0">
              <a:latin typeface="Arabic Typesetting" pitchFamily="66" charset="-78"/>
              <a:cs typeface="Arabic Typesetting" pitchFamily="66" charset="-78"/>
            </a:endParaRPr>
          </a:p>
        </p:txBody>
      </p:sp>
      <p:pic>
        <p:nvPicPr>
          <p:cNvPr id="3" name="Picture 2"/>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33647" y="1311059"/>
            <a:ext cx="10354395" cy="5223033"/>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q"/>
            </a:pPr>
            <a:r>
              <a:rPr lang="ps-AF" b="1" dirty="0" smtClean="0">
                <a:solidFill>
                  <a:schemeClr val="tx1"/>
                </a:solidFill>
                <a:latin typeface="Cambria" panose="02040503050406030204" pitchFamily="18" charset="0"/>
                <a:ea typeface="Cambria" panose="02040503050406030204" pitchFamily="18" charset="0"/>
                <a:cs typeface="Pashto Aryob" pitchFamily="2" charset="-78"/>
              </a:rPr>
              <a:t>د بحث عمده </a:t>
            </a:r>
            <a:r>
              <a:rPr lang="ps-AF" b="1" dirty="0" smtClean="0">
                <a:solidFill>
                  <a:schemeClr val="tx1"/>
                </a:solidFill>
                <a:latin typeface="Cambria" panose="02040503050406030204" pitchFamily="18" charset="0"/>
                <a:ea typeface="Cambria" panose="02040503050406030204" pitchFamily="18" charset="0"/>
                <a:cs typeface="Pashto Aryob" pitchFamily="2" charset="-78"/>
              </a:rPr>
              <a:t>موضوعات</a:t>
            </a:r>
            <a:r>
              <a:rPr lang="fa-IR" b="1" dirty="0" smtClean="0">
                <a:solidFill>
                  <a:schemeClr val="tx1"/>
                </a:solidFill>
                <a:latin typeface="Cambria" panose="02040503050406030204" pitchFamily="18" charset="0"/>
                <a:ea typeface="Cambria" panose="02040503050406030204" pitchFamily="18" charset="0"/>
                <a:cs typeface="Pashto Aryob" pitchFamily="2" charset="-78"/>
              </a:rPr>
              <a:t>...................................................................................................................</a:t>
            </a:r>
            <a:r>
              <a:rPr lang="ps-AF" b="1" dirty="0" smtClean="0">
                <a:solidFill>
                  <a:schemeClr val="tx1"/>
                </a:solidFill>
                <a:latin typeface="Cambria" panose="02040503050406030204" pitchFamily="18" charset="0"/>
                <a:ea typeface="Cambria" panose="02040503050406030204" pitchFamily="18" charset="0"/>
                <a:cs typeface="Pashto Aryob" pitchFamily="2" charset="-78"/>
              </a:rPr>
              <a:t>..............................</a:t>
            </a:r>
            <a:r>
              <a:rPr lang="fa-IR" b="1" dirty="0" smtClean="0">
                <a:solidFill>
                  <a:schemeClr val="tx1"/>
                </a:solidFill>
                <a:latin typeface="Cambria" panose="02040503050406030204" pitchFamily="18" charset="0"/>
                <a:ea typeface="Cambria" panose="02040503050406030204" pitchFamily="18" charset="0"/>
                <a:cs typeface="Pashto Aryob" pitchFamily="2" charset="-78"/>
              </a:rPr>
              <a:t>......................</a:t>
            </a:r>
            <a:r>
              <a:rPr lang="ps-AF" b="1" dirty="0" smtClean="0">
                <a:solidFill>
                  <a:schemeClr val="tx1"/>
                </a:solidFill>
                <a:latin typeface="Cambria" panose="02040503050406030204" pitchFamily="18" charset="0"/>
                <a:ea typeface="Cambria" panose="02040503050406030204" pitchFamily="18" charset="0"/>
                <a:cs typeface="Pashto Aryob" pitchFamily="2" charset="-78"/>
              </a:rPr>
              <a:t>۱</a:t>
            </a:r>
            <a:endParaRPr lang="en-US" b="1" dirty="0" smtClean="0">
              <a:solidFill>
                <a:schemeClr val="tx1"/>
              </a:solidFill>
              <a:latin typeface="Cambria" panose="02040503050406030204" pitchFamily="18" charset="0"/>
              <a:ea typeface="Cambria" panose="02040503050406030204" pitchFamily="18" charset="0"/>
              <a:cs typeface="Pashto Aryob" pitchFamily="2" charset="-78"/>
            </a:endParaRPr>
          </a:p>
          <a:p>
            <a:pPr marL="285750" indent="-285750" algn="r" rtl="1">
              <a:lnSpc>
                <a:spcPct val="150000"/>
              </a:lnSpc>
              <a:buFont typeface="Wingdings" panose="05000000000000000000" pitchFamily="2" charset="2"/>
              <a:buChar char="q"/>
            </a:pPr>
            <a:r>
              <a:rPr lang="ps-AF" dirty="0" smtClean="0">
                <a:solidFill>
                  <a:schemeClr val="tx1"/>
                </a:solidFill>
                <a:latin typeface="Cambria" pitchFamily="18" charset="0"/>
                <a:cs typeface="Pashto Aryob" pitchFamily="2" charset="-78"/>
              </a:rPr>
              <a:t>د صرافی او پولی خدمتونو د وړاندی کوونکو </a:t>
            </a:r>
            <a:r>
              <a:rPr lang="ps-AF" dirty="0" smtClean="0">
                <a:solidFill>
                  <a:schemeClr val="tx1"/>
                </a:solidFill>
                <a:latin typeface="Cambria" pitchFamily="18" charset="0"/>
                <a:cs typeface="Pashto Aryob" pitchFamily="2" charset="-78"/>
              </a:rPr>
              <a:t>ډولونه...........................................................................................................................................</a:t>
            </a:r>
            <a:r>
              <a:rPr lang="ps-AF" dirty="0" smtClean="0">
                <a:solidFill>
                  <a:schemeClr val="tx1"/>
                </a:solidFill>
                <a:latin typeface="Cambria" pitchFamily="18" charset="0"/>
                <a:cs typeface="Pashto Aryob" pitchFamily="2" charset="-78"/>
              </a:rPr>
              <a:t>۲</a:t>
            </a:r>
            <a:endParaRPr lang="en-US" dirty="0" smtClean="0">
              <a:solidFill>
                <a:schemeClr val="tx1"/>
              </a:solidFill>
              <a:latin typeface="Cambria" pitchFamily="18" charset="0"/>
              <a:cs typeface="Pashto Aryob" pitchFamily="2" charset="-78"/>
            </a:endParaRPr>
          </a:p>
          <a:p>
            <a:pPr marL="285750" indent="-285750" algn="r" rtl="1">
              <a:lnSpc>
                <a:spcPct val="150000"/>
              </a:lnSpc>
              <a:buFont typeface="Wingdings" panose="05000000000000000000" pitchFamily="2" charset="2"/>
              <a:buChar char="q"/>
            </a:pPr>
            <a:r>
              <a:rPr lang="ps-AF" dirty="0" smtClean="0">
                <a:solidFill>
                  <a:schemeClr val="tx1"/>
                </a:solidFill>
                <a:latin typeface="Cambria" pitchFamily="18" charset="0"/>
                <a:cs typeface="Pashto Aryob" pitchFamily="2" charset="-78"/>
              </a:rPr>
              <a:t>د انفرادی جواز څخه شرکت ته د تبدیلیدو </a:t>
            </a:r>
            <a:r>
              <a:rPr lang="ps-AF" dirty="0" smtClean="0">
                <a:solidFill>
                  <a:schemeClr val="tx1"/>
                </a:solidFill>
                <a:latin typeface="Cambria" pitchFamily="18" charset="0"/>
                <a:cs typeface="Pashto Aryob" pitchFamily="2" charset="-78"/>
              </a:rPr>
              <a:t>موخی..............................................................................................................................................۳</a:t>
            </a:r>
            <a:endParaRPr lang="en-GB" dirty="0" smtClean="0">
              <a:solidFill>
                <a:schemeClr val="tx1"/>
              </a:solidFill>
              <a:latin typeface="Cambria" pitchFamily="18" charset="0"/>
              <a:cs typeface="Pashto Aryob" pitchFamily="2" charset="-78"/>
            </a:endParaRPr>
          </a:p>
          <a:p>
            <a:pPr marL="285750" indent="-285750" algn="r" rtl="1">
              <a:lnSpc>
                <a:spcPct val="150000"/>
              </a:lnSpc>
              <a:buFont typeface="Wingdings" panose="05000000000000000000" pitchFamily="2" charset="2"/>
              <a:buChar char="q"/>
            </a:pPr>
            <a:r>
              <a:rPr lang="ps-AF" dirty="0" smtClean="0">
                <a:solidFill>
                  <a:schemeClr val="tx1"/>
                </a:solidFill>
                <a:latin typeface="Arabic Typesetting" pitchFamily="66" charset="-78"/>
                <a:cs typeface="Pashto Aryob" pitchFamily="2" charset="-78"/>
              </a:rPr>
              <a:t>د صرافانو او پولی خدمتونو د یوځای کیدلو او شرکتونو در جوړیدلو ګټی</a:t>
            </a:r>
            <a:r>
              <a:rPr lang="fa-IR" dirty="0" smtClean="0">
                <a:solidFill>
                  <a:schemeClr val="tx1"/>
                </a:solidFill>
                <a:latin typeface="Arabic Typesetting" pitchFamily="66" charset="-78"/>
                <a:cs typeface="Pashto Aryob" pitchFamily="2" charset="-78"/>
              </a:rPr>
              <a:t> </a:t>
            </a:r>
            <a:r>
              <a:rPr lang="ps-AF" dirty="0" smtClean="0">
                <a:solidFill>
                  <a:schemeClr val="tx1"/>
                </a:solidFill>
                <a:latin typeface="Arabic Typesetting" pitchFamily="66" charset="-78"/>
                <a:cs typeface="Pashto Aryob" pitchFamily="2" charset="-78"/>
              </a:rPr>
              <a:t>.....................................................................................................................۴</a:t>
            </a:r>
            <a:endParaRPr lang="en-US" dirty="0" smtClean="0">
              <a:solidFill>
                <a:schemeClr val="tx1"/>
              </a:solidFill>
              <a:latin typeface="Cambria" pitchFamily="18" charset="0"/>
              <a:cs typeface="Pashto Aryob" pitchFamily="2" charset="-78"/>
            </a:endParaRPr>
          </a:p>
          <a:p>
            <a:pPr marL="285750" indent="-285750" algn="r" rtl="1">
              <a:lnSpc>
                <a:spcPct val="150000"/>
              </a:lnSpc>
              <a:buFont typeface="Wingdings" panose="05000000000000000000" pitchFamily="2" charset="2"/>
              <a:buChar char="q"/>
            </a:pPr>
            <a:r>
              <a:rPr lang="ps-AF" dirty="0" smtClean="0">
                <a:solidFill>
                  <a:schemeClr val="tx1"/>
                </a:solidFill>
                <a:latin typeface="Cambria" pitchFamily="18" charset="0"/>
                <a:ea typeface="Cambria" panose="02040503050406030204" pitchFamily="18" charset="0"/>
                <a:cs typeface="Pashto Aryob" pitchFamily="2" charset="-78"/>
              </a:rPr>
              <a:t>د </a:t>
            </a:r>
            <a:r>
              <a:rPr lang="ps-AF" dirty="0" smtClean="0">
                <a:solidFill>
                  <a:schemeClr val="tx1"/>
                </a:solidFill>
                <a:latin typeface="Cambria" pitchFamily="18" charset="0"/>
                <a:ea typeface="Cambria" panose="02040503050406030204" pitchFamily="18" charset="0"/>
                <a:cs typeface="Pashto Aryob" pitchFamily="2" charset="-78"/>
              </a:rPr>
              <a:t>جوازونو </a:t>
            </a:r>
            <a:r>
              <a:rPr lang="ps-AF" dirty="0" smtClean="0">
                <a:solidFill>
                  <a:schemeClr val="tx1"/>
                </a:solidFill>
                <a:latin typeface="Cambria" pitchFamily="18" charset="0"/>
                <a:ea typeface="Cambria" panose="02040503050406030204" pitchFamily="18" charset="0"/>
                <a:cs typeface="Pashto Aryob" pitchFamily="2" charset="-78"/>
              </a:rPr>
              <a:t>کتګوریانی .........................................................................................................................................................................۷</a:t>
            </a:r>
            <a:endParaRPr lang="fa-IR" dirty="0" smtClean="0">
              <a:solidFill>
                <a:schemeClr val="tx1"/>
              </a:solidFill>
              <a:latin typeface="Cambria" pitchFamily="18" charset="0"/>
              <a:ea typeface="Cambria" panose="02040503050406030204" pitchFamily="18" charset="0"/>
              <a:cs typeface="Pashto Aryob" pitchFamily="2" charset="-78"/>
            </a:endParaRPr>
          </a:p>
          <a:p>
            <a:pPr marL="573088" indent="-285750" algn="r" rtl="1">
              <a:lnSpc>
                <a:spcPct val="150000"/>
              </a:lnSpc>
              <a:buFont typeface="Wingdings" pitchFamily="2" charset="2"/>
              <a:buChar char="§"/>
            </a:pPr>
            <a:r>
              <a:rPr lang="ps-AF" dirty="0" smtClean="0">
                <a:solidFill>
                  <a:schemeClr val="tx1"/>
                </a:solidFill>
                <a:latin typeface="Cambria" pitchFamily="18" charset="0"/>
                <a:ea typeface="Cambria" panose="02040503050406030204" pitchFamily="18" charset="0"/>
                <a:cs typeface="Pashto Aryob" pitchFamily="2" charset="-78"/>
              </a:rPr>
              <a:t>لمړی </a:t>
            </a:r>
            <a:r>
              <a:rPr lang="ps-AF" dirty="0" smtClean="0">
                <a:solidFill>
                  <a:schemeClr val="tx1"/>
                </a:solidFill>
                <a:latin typeface="Cambria" pitchFamily="18" charset="0"/>
                <a:ea typeface="Cambria" panose="02040503050406030204" pitchFamily="18" charset="0"/>
                <a:cs typeface="Pashto Aryob" pitchFamily="2" charset="-78"/>
              </a:rPr>
              <a:t>کټګوری ..........................................................................................................................................................................۷</a:t>
            </a:r>
            <a:endParaRPr lang="fa-IR" dirty="0" smtClean="0">
              <a:solidFill>
                <a:schemeClr val="tx1"/>
              </a:solidFill>
              <a:latin typeface="Cambria" pitchFamily="18" charset="0"/>
              <a:ea typeface="Cambria" panose="02040503050406030204" pitchFamily="18" charset="0"/>
              <a:cs typeface="Pashto Aryob" pitchFamily="2" charset="-78"/>
            </a:endParaRPr>
          </a:p>
          <a:p>
            <a:pPr marL="573088" indent="-285750" algn="r" rtl="1">
              <a:lnSpc>
                <a:spcPct val="150000"/>
              </a:lnSpc>
              <a:buFont typeface="Wingdings" pitchFamily="2" charset="2"/>
              <a:buChar char="§"/>
            </a:pPr>
            <a:r>
              <a:rPr lang="ps-AF" dirty="0" smtClean="0">
                <a:solidFill>
                  <a:schemeClr val="tx1"/>
                </a:solidFill>
                <a:latin typeface="Cambria" pitchFamily="18" charset="0"/>
                <a:ea typeface="Cambria" panose="02040503050406030204" pitchFamily="18" charset="0"/>
                <a:cs typeface="Pashto Aryob" pitchFamily="2" charset="-78"/>
              </a:rPr>
              <a:t>دوهمه </a:t>
            </a:r>
            <a:r>
              <a:rPr lang="ps-AF" dirty="0" smtClean="0">
                <a:solidFill>
                  <a:schemeClr val="tx1"/>
                </a:solidFill>
                <a:latin typeface="Cambria" pitchFamily="18" charset="0"/>
                <a:ea typeface="Cambria" panose="02040503050406030204" pitchFamily="18" charset="0"/>
                <a:cs typeface="Pashto Aryob" pitchFamily="2" charset="-78"/>
              </a:rPr>
              <a:t>کټګوری .........................................................................................................................................................................۸</a:t>
            </a:r>
            <a:endParaRPr lang="fa-IR" dirty="0" smtClean="0">
              <a:solidFill>
                <a:schemeClr val="tx1"/>
              </a:solidFill>
              <a:latin typeface="Cambria" pitchFamily="18" charset="0"/>
              <a:ea typeface="Cambria" panose="02040503050406030204" pitchFamily="18" charset="0"/>
              <a:cs typeface="Pashto Aryob" pitchFamily="2" charset="-78"/>
            </a:endParaRPr>
          </a:p>
          <a:p>
            <a:pPr marL="573088" indent="-285750" algn="r" rtl="1">
              <a:lnSpc>
                <a:spcPct val="150000"/>
              </a:lnSpc>
              <a:buFont typeface="Wingdings" pitchFamily="2" charset="2"/>
              <a:buChar char="§"/>
            </a:pPr>
            <a:r>
              <a:rPr lang="ps-AF" dirty="0" smtClean="0">
                <a:solidFill>
                  <a:schemeClr val="tx1"/>
                </a:solidFill>
                <a:latin typeface="Cambria" pitchFamily="18" charset="0"/>
                <a:ea typeface="Cambria" panose="02040503050406030204" pitchFamily="18" charset="0"/>
                <a:cs typeface="Pashto Aryob" pitchFamily="2" charset="-78"/>
              </a:rPr>
              <a:t>دریمه </a:t>
            </a:r>
            <a:r>
              <a:rPr lang="ps-AF" dirty="0" smtClean="0">
                <a:solidFill>
                  <a:schemeClr val="tx1"/>
                </a:solidFill>
                <a:latin typeface="Cambria" pitchFamily="18" charset="0"/>
                <a:ea typeface="Cambria" panose="02040503050406030204" pitchFamily="18" charset="0"/>
                <a:cs typeface="Pashto Aryob" pitchFamily="2" charset="-78"/>
              </a:rPr>
              <a:t>کټګوری .................................................................................................................................................................. .......۹</a:t>
            </a:r>
          </a:p>
          <a:p>
            <a:pPr marL="573088" indent="-285750" algn="r" rtl="1">
              <a:lnSpc>
                <a:spcPct val="150000"/>
              </a:lnSpc>
              <a:buFont typeface="Wingdings" pitchFamily="2" charset="2"/>
              <a:buChar char="§"/>
            </a:pPr>
            <a:r>
              <a:rPr lang="ps-AF" dirty="0" smtClean="0">
                <a:latin typeface="Cambria" pitchFamily="18" charset="0"/>
                <a:ea typeface="Cambria" panose="02040503050406030204" pitchFamily="18" charset="0"/>
                <a:cs typeface="Pashto Aryob" pitchFamily="2" charset="-78"/>
              </a:rPr>
              <a:t>یاداشت ...............................................................................................................................................................................۱۰</a:t>
            </a:r>
            <a:endParaRPr lang="fa-IR" dirty="0" smtClean="0">
              <a:solidFill>
                <a:schemeClr val="tx1"/>
              </a:solidFill>
              <a:latin typeface="Cambria" pitchFamily="18" charset="0"/>
              <a:ea typeface="Cambria" panose="02040503050406030204" pitchFamily="18" charset="0"/>
              <a:cs typeface="Pashto Aryob" pitchFamily="2" charset="-78"/>
            </a:endParaRPr>
          </a:p>
          <a:p>
            <a:pPr marL="287338" indent="-287338" algn="r" rtl="1">
              <a:lnSpc>
                <a:spcPct val="150000"/>
              </a:lnSpc>
              <a:buFont typeface="Wingdings" pitchFamily="2" charset="2"/>
              <a:buChar char="q"/>
            </a:pPr>
            <a:r>
              <a:rPr lang="ps-AF" dirty="0" smtClean="0">
                <a:solidFill>
                  <a:schemeClr val="tx1"/>
                </a:solidFill>
                <a:latin typeface="Arabic Typesetting" pitchFamily="66" charset="-78"/>
                <a:cs typeface="Pashto Aryob" pitchFamily="2" charset="-78"/>
              </a:rPr>
              <a:t>اداره او تشکیلاتی </a:t>
            </a:r>
            <a:r>
              <a:rPr lang="ps-AF" dirty="0" smtClean="0">
                <a:solidFill>
                  <a:schemeClr val="tx1"/>
                </a:solidFill>
                <a:latin typeface="Arabic Typesetting" pitchFamily="66" charset="-78"/>
                <a:cs typeface="Pashto Aryob" pitchFamily="2" charset="-78"/>
              </a:rPr>
              <a:t>جوړښت .................................................................................................................................................................۱۱</a:t>
            </a:r>
            <a:endParaRPr lang="fa-IR" dirty="0" smtClean="0">
              <a:solidFill>
                <a:schemeClr val="tx1"/>
              </a:solidFill>
              <a:latin typeface="Arabic Typesetting" pitchFamily="66" charset="-78"/>
              <a:cs typeface="Pashto Aryob" pitchFamily="2" charset="-78"/>
            </a:endParaRPr>
          </a:p>
          <a:p>
            <a:pPr marL="287338" indent="-287338" algn="r" rtl="1">
              <a:lnSpc>
                <a:spcPct val="150000"/>
              </a:lnSpc>
              <a:buFont typeface="Wingdings" pitchFamily="2" charset="2"/>
              <a:buChar char="q"/>
            </a:pPr>
            <a:r>
              <a:rPr lang="ps-AF" b="1" dirty="0" smtClean="0">
                <a:latin typeface="Arabic Typesetting" pitchFamily="66" charset="-78"/>
                <a:cs typeface="Pashto Aryob" pitchFamily="2" charset="-78"/>
              </a:rPr>
              <a:t>د ونډه لرونکو عمومی </a:t>
            </a:r>
            <a:r>
              <a:rPr lang="fa-IR" b="1" dirty="0" smtClean="0">
                <a:latin typeface="Arabic Typesetting" pitchFamily="66" charset="-78"/>
                <a:cs typeface="Pashto Aryob" pitchFamily="2" charset="-78"/>
              </a:rPr>
              <a:t>مجمع </a:t>
            </a:r>
            <a:r>
              <a:rPr lang="ps-AF" b="1" dirty="0" smtClean="0">
                <a:latin typeface="Arabic Typesetting" pitchFamily="66" charset="-78"/>
                <a:cs typeface="Pashto Aryob" pitchFamily="2" charset="-78"/>
              </a:rPr>
              <a:t>...............................................................................................................................................................۱۲</a:t>
            </a:r>
            <a:endParaRPr lang="fa-IR" b="1" dirty="0" smtClean="0">
              <a:latin typeface="Arabic Typesetting" pitchFamily="66" charset="-78"/>
              <a:cs typeface="Pashto Aryob" pitchFamily="2" charset="-78"/>
            </a:endParaRPr>
          </a:p>
          <a:p>
            <a:pPr marL="287338" indent="-287338" algn="r" rtl="1">
              <a:lnSpc>
                <a:spcPct val="150000"/>
              </a:lnSpc>
              <a:buFont typeface="Wingdings" pitchFamily="2" charset="2"/>
              <a:buChar char="q"/>
            </a:pPr>
            <a:r>
              <a:rPr lang="ps-AF" b="1" dirty="0" smtClean="0">
                <a:cs typeface="Pashto Aryob" pitchFamily="2" charset="-78"/>
              </a:rPr>
              <a:t>د ونډه لرونکو دندی او </a:t>
            </a:r>
            <a:r>
              <a:rPr lang="ps-AF" b="1" dirty="0" smtClean="0">
                <a:cs typeface="Pashto Aryob" pitchFamily="2" charset="-78"/>
              </a:rPr>
              <a:t>مسولیتونه ..........................................................................................................................................................۱۴</a:t>
            </a:r>
            <a:endParaRPr lang="ps-AF" b="1" dirty="0" smtClean="0">
              <a:cs typeface="Pashto Aryob" pitchFamily="2" charset="-78"/>
            </a:endParaRPr>
          </a:p>
          <a:p>
            <a:pPr marL="287338" indent="-287338" algn="r" rtl="1">
              <a:lnSpc>
                <a:spcPct val="150000"/>
              </a:lnSpc>
              <a:buFont typeface="Wingdings" pitchFamily="2" charset="2"/>
              <a:buChar char="q"/>
            </a:pPr>
            <a:r>
              <a:rPr lang="ps-AF" b="1" dirty="0" smtClean="0">
                <a:cs typeface="Pashto Aryob" pitchFamily="2" charset="-78"/>
              </a:rPr>
              <a:t>د څار هیئت </a:t>
            </a:r>
            <a:r>
              <a:rPr lang="ps-AF" b="1" dirty="0" smtClean="0">
                <a:cs typeface="Pashto Aryob" pitchFamily="2" charset="-78"/>
              </a:rPr>
              <a:t>................................................................................................................................................................................۱۵</a:t>
            </a:r>
          </a:p>
          <a:p>
            <a:pPr marL="287338" indent="-287338" algn="r" rtl="1">
              <a:lnSpc>
                <a:spcPct val="150000"/>
              </a:lnSpc>
              <a:buFont typeface="Wingdings" pitchFamily="2" charset="2"/>
              <a:buChar char="q"/>
            </a:pPr>
            <a:r>
              <a:rPr lang="ps-AF" b="1" dirty="0" smtClean="0">
                <a:cs typeface="Pashto Aryob" pitchFamily="2" charset="-78"/>
              </a:rPr>
              <a:t>د څار د هیئت جلسات .....................................................................................................................................................................۱۷</a:t>
            </a:r>
            <a:endParaRPr lang="ps-AF" b="1" dirty="0" smtClean="0">
              <a:cs typeface="Pashto Aryob" pitchFamily="2" charset="-78"/>
            </a:endParaRPr>
          </a:p>
          <a:p>
            <a:pPr marL="287338" indent="-287338" algn="r" rtl="1">
              <a:lnSpc>
                <a:spcPct val="150000"/>
              </a:lnSpc>
              <a:buFont typeface="Wingdings" pitchFamily="2" charset="2"/>
              <a:buChar char="q"/>
            </a:pPr>
            <a:r>
              <a:rPr lang="ps-AF" b="1" dirty="0" smtClean="0">
                <a:latin typeface="Arabic Typesetting" pitchFamily="66" charset="-78"/>
                <a:cs typeface="Pashto Aryob" pitchFamily="2" charset="-78"/>
              </a:rPr>
              <a:t>د </a:t>
            </a:r>
            <a:r>
              <a:rPr lang="ps-AF" b="1" dirty="0" smtClean="0">
                <a:latin typeface="Arabic Typesetting" pitchFamily="66" charset="-78"/>
                <a:cs typeface="Pashto Aryob" pitchFamily="2" charset="-78"/>
              </a:rPr>
              <a:t>قانون او مقرراتو څخه د پیروی </a:t>
            </a:r>
            <a:r>
              <a:rPr lang="ps-AF" b="1" dirty="0" smtClean="0">
                <a:latin typeface="Arabic Typesetting" pitchFamily="66" charset="-78"/>
                <a:cs typeface="Pashto Aryob" pitchFamily="2" charset="-78"/>
              </a:rPr>
              <a:t>مسؤل ....................................................................................................................................................۱۸</a:t>
            </a:r>
            <a:endParaRPr lang="fa-IR" b="1" dirty="0" smtClean="0">
              <a:latin typeface="Arabic Typesetting" pitchFamily="66" charset="-78"/>
              <a:cs typeface="Pashto Aryob" pitchFamily="2" charset="-78"/>
            </a:endParaRPr>
          </a:p>
          <a:p>
            <a:pPr marL="287338" indent="-287338" algn="r" rtl="1">
              <a:lnSpc>
                <a:spcPct val="150000"/>
              </a:lnSpc>
              <a:buFont typeface="Wingdings" pitchFamily="2" charset="2"/>
              <a:buChar char="q"/>
            </a:pPr>
            <a:endParaRPr lang="en-US" dirty="0" smtClean="0">
              <a:solidFill>
                <a:schemeClr val="tx1"/>
              </a:solidFill>
              <a:latin typeface="Cambria" pitchFamily="18" charset="0"/>
              <a:ea typeface="Cambria" panose="02040503050406030204" pitchFamily="18" charset="0"/>
              <a:cs typeface="Pashto Aryob" pitchFamily="2" charset="-78"/>
            </a:endParaRPr>
          </a:p>
        </p:txBody>
      </p:sp>
      <p:cxnSp>
        <p:nvCxnSpPr>
          <p:cNvPr id="10" name="Straight Connector 9"/>
          <p:cNvCxnSpPr/>
          <p:nvPr/>
        </p:nvCxnSpPr>
        <p:spPr>
          <a:xfrm>
            <a:off x="709146" y="1131727"/>
            <a:ext cx="107208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B01C4A3B-29CB-A946-8E63-B9DC0483FAC1}"/>
              </a:ext>
            </a:extLst>
          </p:cNvPr>
          <p:cNvSpPr txBox="1"/>
          <p:nvPr/>
        </p:nvSpPr>
        <p:spPr>
          <a:xfrm>
            <a:off x="8984502" y="771283"/>
            <a:ext cx="2197023" cy="338554"/>
          </a:xfrm>
          <a:prstGeom prst="rect">
            <a:avLst/>
          </a:prstGeom>
          <a:noFill/>
        </p:spPr>
        <p:txBody>
          <a:bodyPr wrap="square" rtlCol="0">
            <a:spAutoFit/>
          </a:bodyPr>
          <a:lstStyle/>
          <a:p>
            <a:pPr algn="r" rtl="1"/>
            <a:r>
              <a:rPr lang="ps-AF" sz="1600" b="1" dirty="0" smtClean="0">
                <a:latin typeface="Cambria" panose="02040503050406030204" pitchFamily="18" charset="0"/>
                <a:cs typeface="B Nazanin" pitchFamily="2" charset="-78"/>
              </a:rPr>
              <a:t>د مطالبو فهرست</a:t>
            </a:r>
            <a:endParaRPr lang="en-US" sz="1600" b="1" dirty="0">
              <a:latin typeface="Cambria" panose="02040503050406030204" pitchFamily="18" charset="0"/>
              <a:cs typeface="B Nazanin" pitchFamily="2" charset="-78"/>
            </a:endParaRPr>
          </a:p>
        </p:txBody>
      </p:sp>
    </p:spTree>
    <p:extLst>
      <p:ext uri="{BB962C8B-B14F-4D97-AF65-F5344CB8AC3E}">
        <p14:creationId xmlns:p14="http://schemas.microsoft.com/office/powerpoint/2010/main" xmlns="" val="17715451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01" y="76200"/>
            <a:ext cx="11480799" cy="6494085"/>
          </a:xfrm>
          <a:prstGeom prst="rect">
            <a:avLst/>
          </a:prstGeom>
        </p:spPr>
        <p:txBody>
          <a:bodyPr wrap="square">
            <a:spAutoFit/>
          </a:bodyPr>
          <a:lstStyle/>
          <a:p>
            <a:pPr algn="r" rtl="1">
              <a:buNone/>
            </a:pPr>
            <a:endParaRPr lang="ps-AF" sz="2400" b="1" dirty="0" smtClean="0">
              <a:latin typeface="Arabic Typesetting" pitchFamily="66" charset="-78"/>
              <a:cs typeface="Arabic Typesetting" pitchFamily="66" charset="-78"/>
            </a:endParaRPr>
          </a:p>
          <a:p>
            <a:pPr algn="r" rtl="1">
              <a:buNone/>
            </a:pPr>
            <a:r>
              <a:rPr lang="ps-AF" sz="2800" b="1" dirty="0" smtClean="0">
                <a:latin typeface="Arabic Typesetting" pitchFamily="66" charset="-78"/>
                <a:cs typeface="Arabic Typesetting" pitchFamily="66" charset="-78"/>
              </a:rPr>
              <a:t> </a:t>
            </a:r>
            <a:r>
              <a:rPr lang="ps-AF" sz="2800" b="1" dirty="0" smtClean="0">
                <a:latin typeface="Arabic Typesetting" pitchFamily="66" charset="-78"/>
                <a:cs typeface="Arabic Typesetting" pitchFamily="66" charset="-78"/>
              </a:rPr>
              <a:t>               </a:t>
            </a:r>
            <a:r>
              <a:rPr lang="ps-AF" sz="2800" b="1" dirty="0" smtClean="0">
                <a:latin typeface="Arabic Typesetting" pitchFamily="66" charset="-78"/>
                <a:cs typeface="Arabic Typesetting" pitchFamily="66" charset="-78"/>
              </a:rPr>
              <a:t>د </a:t>
            </a:r>
            <a:r>
              <a:rPr lang="ps-AF" sz="2800" b="1" dirty="0" smtClean="0">
                <a:latin typeface="Arabic Typesetting" pitchFamily="66" charset="-78"/>
                <a:cs typeface="Arabic Typesetting" pitchFamily="66" charset="-78"/>
              </a:rPr>
              <a:t>قانون او مقرراتو څخه د پیروی مسؤل</a:t>
            </a:r>
            <a:r>
              <a:rPr lang="fa-IR" sz="2800" b="1" dirty="0" smtClean="0">
                <a:latin typeface="Arabic Typesetting" pitchFamily="66" charset="-78"/>
                <a:cs typeface="Arabic Typesetting" pitchFamily="66" charset="-78"/>
              </a:rPr>
              <a:t>:</a:t>
            </a:r>
            <a:endParaRPr lang="ps-AF" sz="2800" b="1" dirty="0" smtClean="0">
              <a:latin typeface="Arabic Typesetting" pitchFamily="66" charset="-78"/>
              <a:cs typeface="Arabic Typesetting" pitchFamily="66" charset="-78"/>
            </a:endParaRPr>
          </a:p>
          <a:p>
            <a:pPr algn="r" rtl="1">
              <a:buNone/>
            </a:pPr>
            <a:endParaRPr lang="ps-AF" sz="2800" b="1" dirty="0" smtClean="0">
              <a:latin typeface="Arabic Typesetting" pitchFamily="66" charset="-78"/>
              <a:cs typeface="Arabic Typesetting" pitchFamily="66" charset="-78"/>
            </a:endParaRPr>
          </a:p>
          <a:p>
            <a:pPr algn="r" rtl="1">
              <a:buNone/>
            </a:pPr>
            <a:r>
              <a:rPr lang="ps-AF" sz="2800" dirty="0" smtClean="0">
                <a:latin typeface="Arabic Typesetting" pitchFamily="66" charset="-78"/>
                <a:cs typeface="Arabic Typesetting" pitchFamily="66" charset="-78"/>
              </a:rPr>
              <a:t>شرکت باید د قانون او مقرراتو د پیروی بخش جوړ کړی او د قانون او مقرراتو څخه د پیروی مسوول باید لاندی ځانګړتیاوی ولری:</a:t>
            </a:r>
          </a:p>
          <a:p>
            <a:pPr marL="342900" indent="-342900" algn="r" rtl="1">
              <a:buFont typeface="+mj-lt"/>
              <a:buAutoNum type="arabicPeriod"/>
            </a:pPr>
            <a:r>
              <a:rPr lang="ps-AF" sz="2800" dirty="0" smtClean="0">
                <a:latin typeface="Arabic Typesetting" pitchFamily="66" charset="-78"/>
                <a:cs typeface="Arabic Typesetting" pitchFamily="66" charset="-78"/>
              </a:rPr>
              <a:t> وړ او مناسب شخص وی؛</a:t>
            </a:r>
          </a:p>
          <a:p>
            <a:pPr marL="342900" indent="-342900" algn="r" rtl="1">
              <a:buFont typeface="+mj-lt"/>
              <a:buAutoNum type="arabicPeriod"/>
            </a:pPr>
            <a:r>
              <a:rPr lang="ps-AF" sz="2800" dirty="0" smtClean="0">
                <a:latin typeface="Arabic Typesetting" pitchFamily="66" charset="-78"/>
                <a:cs typeface="Arabic Typesetting" pitchFamily="66" charset="-78"/>
              </a:rPr>
              <a:t>د اداری او سوداګری؛ اقتصاد؛ حقوق او مالی برخو کی لوړ زده کړی ولری؛</a:t>
            </a:r>
          </a:p>
          <a:p>
            <a:pPr marL="342900" indent="-342900" algn="r" rtl="1">
              <a:buFont typeface="+mj-lt"/>
              <a:buAutoNum type="arabicPeriod"/>
            </a:pPr>
            <a:r>
              <a:rPr lang="ps-AF" sz="2800" dirty="0" smtClean="0">
                <a:latin typeface="Arabic Typesetting" pitchFamily="66" charset="-78"/>
                <a:cs typeface="Arabic Typesetting" pitchFamily="66" charset="-78"/>
              </a:rPr>
              <a:t>د څارنی په برخه کی په مالی موسساتو کی لازمه تجربه ولری؛</a:t>
            </a:r>
          </a:p>
          <a:p>
            <a:pPr marL="342900" indent="-342900" algn="r" rtl="1">
              <a:buFont typeface="+mj-lt"/>
              <a:buAutoNum type="arabicPeriod"/>
            </a:pPr>
            <a:r>
              <a:rPr lang="ps-AF" sz="2800" dirty="0" smtClean="0">
                <a:latin typeface="Arabic Typesetting" pitchFamily="66" charset="-78"/>
                <a:cs typeface="Arabic Typesetting" pitchFamily="66" charset="-78"/>
              </a:rPr>
              <a:t>د قانون او مقرراتو څخه د پیروی مسول د څار د هیئت له لوری د یو دری کلنی دوری لپاره ګمارل کیږی؛</a:t>
            </a:r>
          </a:p>
          <a:p>
            <a:pPr marL="342900" indent="-342900" algn="r" rtl="1">
              <a:buFont typeface="+mj-lt"/>
              <a:buAutoNum type="arabicPeriod"/>
            </a:pPr>
            <a:r>
              <a:rPr lang="ps-AF" sz="2800" dirty="0" smtClean="0">
                <a:latin typeface="Arabic Typesetting" pitchFamily="66" charset="-78"/>
                <a:cs typeface="Arabic Typesetting" pitchFamily="66" charset="-78"/>
              </a:rPr>
              <a:t>د قوانینو او مقرراتو څخه پوره پوهاوی؛</a:t>
            </a:r>
          </a:p>
          <a:p>
            <a:pPr marL="342900" indent="-342900" algn="r" rtl="1">
              <a:buFont typeface="+mj-lt"/>
              <a:buAutoNum type="arabicPeriod"/>
            </a:pPr>
            <a:r>
              <a:rPr lang="ps-AF" sz="2800" dirty="0" smtClean="0">
                <a:latin typeface="Arabic Typesetting" pitchFamily="66" charset="-78"/>
                <a:cs typeface="Arabic Typesetting" pitchFamily="66" charset="-78"/>
              </a:rPr>
              <a:t>د پیسو د وینځلو په برخه کی د شرکت د شته کړنلارو ترتیب او تعدیل؛</a:t>
            </a:r>
          </a:p>
          <a:p>
            <a:pPr marL="342900" indent="-342900" algn="r" rtl="1">
              <a:buFont typeface="+mj-lt"/>
              <a:buAutoNum type="arabicPeriod"/>
            </a:pPr>
            <a:r>
              <a:rPr lang="ps-AF" sz="2800" dirty="0" smtClean="0">
                <a:latin typeface="Arabic Typesetting" pitchFamily="66" charset="-78"/>
                <a:cs typeface="Arabic Typesetting" pitchFamily="66" charset="-78"/>
              </a:rPr>
              <a:t>د شکمنو معاملاتو او لویو معاملات تشخیص او د مالی معاملو او راپورونو د شننی مرکز ته راپور ورکول؛</a:t>
            </a:r>
          </a:p>
          <a:p>
            <a:pPr marL="342900" indent="-342900" algn="r" rtl="1">
              <a:buFont typeface="+mj-lt"/>
              <a:buAutoNum type="arabicPeriod"/>
            </a:pPr>
            <a:r>
              <a:rPr lang="ps-AF" sz="2800" dirty="0" smtClean="0">
                <a:latin typeface="Arabic Typesetting" pitchFamily="66" charset="-78"/>
                <a:cs typeface="Arabic Typesetting" pitchFamily="66" charset="-78"/>
              </a:rPr>
              <a:t>کارمندانو ته د روزنیزو برنامه نیول:</a:t>
            </a:r>
          </a:p>
          <a:p>
            <a:pPr marL="342900" indent="-342900" algn="r" rtl="1">
              <a:buFont typeface="+mj-lt"/>
              <a:buAutoNum type="arabicPeriod"/>
            </a:pPr>
            <a:r>
              <a:rPr lang="ps-AF" sz="2800" dirty="0" smtClean="0">
                <a:latin typeface="Arabic Typesetting" pitchFamily="66" charset="-78"/>
                <a:cs typeface="Arabic Typesetting" pitchFamily="66" charset="-78"/>
              </a:rPr>
              <a:t>د تعزیراتو لستونو تطبیقول؛</a:t>
            </a:r>
          </a:p>
          <a:p>
            <a:pPr marL="342900" indent="-342900" algn="r" rtl="1">
              <a:buFont typeface="+mj-lt"/>
              <a:buAutoNum type="arabicPeriod"/>
            </a:pPr>
            <a:r>
              <a:rPr lang="ps-AF" sz="2800" dirty="0" smtClean="0">
                <a:latin typeface="Arabic Typesetting" pitchFamily="66" charset="-78"/>
                <a:cs typeface="Arabic Typesetting" pitchFamily="66" charset="-78"/>
              </a:rPr>
              <a:t>د څارنی د ټیم سره همکاری.</a:t>
            </a:r>
          </a:p>
          <a:p>
            <a:pPr marL="342900" indent="-342900" algn="r" rtl="1">
              <a:buFont typeface="+mj-lt"/>
              <a:buAutoNum type="arabicPeriod"/>
            </a:pPr>
            <a:endParaRPr lang="fa-IR" sz="2800" dirty="0" smtClean="0">
              <a:latin typeface="Arabic Typesetting" pitchFamily="66" charset="-78"/>
              <a:cs typeface="Arabic Typesetting" pitchFamily="66" charset="-78"/>
            </a:endParaRPr>
          </a:p>
        </p:txBody>
      </p:sp>
      <p:pic>
        <p:nvPicPr>
          <p:cNvPr id="3" name="Picture 2"/>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95400"/>
            <a:ext cx="11182350" cy="5010150"/>
          </a:xfrm>
        </p:spPr>
        <p:txBody>
          <a:bodyPr>
            <a:normAutofit fontScale="47500" lnSpcReduction="20000"/>
          </a:bodyPr>
          <a:lstStyle/>
          <a:p>
            <a:pPr marL="1028700" indent="-400050" algn="just" rtl="1">
              <a:lnSpc>
                <a:spcPct val="150000"/>
              </a:lnSpc>
              <a:buFont typeface="Wingdings" pitchFamily="2" charset="2"/>
              <a:buChar char="§"/>
            </a:pPr>
            <a:r>
              <a:rPr lang="fa-IR" sz="5100" dirty="0" smtClean="0">
                <a:latin typeface="Arabic Typesetting" pitchFamily="66" charset="-78"/>
                <a:cs typeface="Arabic Typesetting" pitchFamily="66" charset="-78"/>
              </a:rPr>
              <a:t>تحصیلی اسناد؛</a:t>
            </a:r>
          </a:p>
          <a:p>
            <a:pPr marL="1028700" indent="-400050" algn="just" rtl="1">
              <a:lnSpc>
                <a:spcPct val="150000"/>
              </a:lnSpc>
              <a:buFont typeface="Wingdings" pitchFamily="2" charset="2"/>
              <a:buChar char="§"/>
            </a:pPr>
            <a:r>
              <a:rPr lang="fa-IR" sz="5100" dirty="0" smtClean="0">
                <a:latin typeface="Arabic Typesetting" pitchFamily="66" charset="-78"/>
                <a:cs typeface="Arabic Typesetting" pitchFamily="66" charset="-78"/>
              </a:rPr>
              <a:t>پاسپورت ( </a:t>
            </a:r>
            <a:r>
              <a:rPr lang="ps-AF" sz="5100" dirty="0" smtClean="0">
                <a:latin typeface="Arabic Typesetting" pitchFamily="66" charset="-78"/>
                <a:cs typeface="Arabic Typesetting" pitchFamily="66" charset="-78"/>
              </a:rPr>
              <a:t>د شتون په صورت کی</a:t>
            </a:r>
            <a:r>
              <a:rPr lang="fa-IR" sz="5100" dirty="0" smtClean="0">
                <a:latin typeface="Arabic Typesetting" pitchFamily="66" charset="-78"/>
                <a:cs typeface="Arabic Typesetting" pitchFamily="66" charset="-78"/>
              </a:rPr>
              <a:t>)</a:t>
            </a:r>
            <a:r>
              <a:rPr lang="ps-AF" sz="5100" dirty="0" smtClean="0">
                <a:latin typeface="Arabic Typesetting" pitchFamily="66" charset="-78"/>
                <a:cs typeface="Arabic Typesetting" pitchFamily="66" charset="-78"/>
              </a:rPr>
              <a:t>؛</a:t>
            </a:r>
            <a:endParaRPr lang="fa-IR" sz="5100" dirty="0" smtClean="0">
              <a:latin typeface="Arabic Typesetting" pitchFamily="66" charset="-78"/>
              <a:cs typeface="Arabic Typesetting" pitchFamily="66" charset="-78"/>
            </a:endParaRPr>
          </a:p>
          <a:p>
            <a:pPr marL="1028700" indent="-400050" algn="just" rtl="1">
              <a:lnSpc>
                <a:spcPct val="150000"/>
              </a:lnSpc>
              <a:buFont typeface="Wingdings" pitchFamily="2" charset="2"/>
              <a:buChar char="§"/>
            </a:pPr>
            <a:r>
              <a:rPr lang="fa-IR" sz="5100" dirty="0" smtClean="0">
                <a:latin typeface="Arabic Typesetting" pitchFamily="66" charset="-78"/>
                <a:cs typeface="Arabic Typesetting" pitchFamily="66" charset="-78"/>
              </a:rPr>
              <a:t>تائید ش</a:t>
            </a:r>
            <a:r>
              <a:rPr lang="ps-AF" sz="5100" dirty="0" smtClean="0">
                <a:latin typeface="Arabic Typesetting" pitchFamily="66" charset="-78"/>
                <a:cs typeface="Arabic Typesetting" pitchFamily="66" charset="-78"/>
              </a:rPr>
              <a:t>وی </a:t>
            </a:r>
            <a:r>
              <a:rPr lang="fa-IR" sz="5100" dirty="0" smtClean="0">
                <a:latin typeface="Arabic Typesetting" pitchFamily="66" charset="-78"/>
                <a:cs typeface="Arabic Typesetting" pitchFamily="66" charset="-78"/>
              </a:rPr>
              <a:t>تذکره </a:t>
            </a:r>
          </a:p>
          <a:p>
            <a:pPr marL="1028700" indent="-400050" algn="just" rtl="1">
              <a:lnSpc>
                <a:spcPct val="150000"/>
              </a:lnSpc>
              <a:buFont typeface="Wingdings" pitchFamily="2" charset="2"/>
              <a:buChar char="§"/>
            </a:pPr>
            <a:r>
              <a:rPr lang="ps-AF" sz="5100" dirty="0" smtClean="0">
                <a:latin typeface="Arabic Typesetting" pitchFamily="66" charset="-78"/>
                <a:cs typeface="Arabic Typesetting" pitchFamily="66" charset="-78"/>
              </a:rPr>
              <a:t>دری دانی </a:t>
            </a:r>
            <a:r>
              <a:rPr lang="fa-IR" sz="5100" dirty="0" smtClean="0">
                <a:latin typeface="Arabic Typesetting" pitchFamily="66" charset="-78"/>
                <a:cs typeface="Arabic Typesetting" pitchFamily="66" charset="-78"/>
              </a:rPr>
              <a:t>عکس</a:t>
            </a:r>
            <a:r>
              <a:rPr lang="ps-AF" sz="5100" dirty="0" smtClean="0">
                <a:latin typeface="Arabic Typesetting" pitchFamily="66" charset="-78"/>
                <a:cs typeface="Arabic Typesetting" pitchFamily="66" charset="-78"/>
              </a:rPr>
              <a:t>ونه</a:t>
            </a:r>
            <a:r>
              <a:rPr lang="fa-IR" sz="5100" dirty="0" smtClean="0">
                <a:latin typeface="Arabic Typesetting" pitchFamily="66" charset="-78"/>
                <a:cs typeface="Arabic Typesetting" pitchFamily="66" charset="-78"/>
              </a:rPr>
              <a:t> ¾ </a:t>
            </a:r>
          </a:p>
          <a:p>
            <a:pPr marL="1028700" indent="-400050" algn="just" rtl="1">
              <a:lnSpc>
                <a:spcPct val="150000"/>
              </a:lnSpc>
              <a:buFont typeface="Wingdings" pitchFamily="2" charset="2"/>
              <a:buChar char="§"/>
            </a:pPr>
            <a:r>
              <a:rPr lang="fa-IR" sz="5100" dirty="0" smtClean="0">
                <a:latin typeface="Arabic Typesetting" pitchFamily="66" charset="-78"/>
                <a:cs typeface="Arabic Typesetting" pitchFamily="66" charset="-78"/>
              </a:rPr>
              <a:t>خلص سوانح </a:t>
            </a:r>
          </a:p>
          <a:p>
            <a:pPr marL="1028700" indent="-400050" algn="just" rtl="1">
              <a:lnSpc>
                <a:spcPct val="150000"/>
              </a:lnSpc>
              <a:buFont typeface="Wingdings" pitchFamily="2" charset="2"/>
              <a:buChar char="§"/>
            </a:pPr>
            <a:r>
              <a:rPr lang="fa-IR" sz="5100" dirty="0" smtClean="0">
                <a:latin typeface="Arabic Typesetting" pitchFamily="66" charset="-78"/>
                <a:cs typeface="Arabic Typesetting" pitchFamily="66" charset="-78"/>
              </a:rPr>
              <a:t>کاری تجربه </a:t>
            </a:r>
          </a:p>
          <a:p>
            <a:pPr marL="1028700" lvl="0" indent="-400050" algn="just" rtl="1">
              <a:lnSpc>
                <a:spcPct val="150000"/>
              </a:lnSpc>
              <a:buFont typeface="Wingdings" pitchFamily="2" charset="2"/>
              <a:buChar char="§"/>
            </a:pPr>
            <a:r>
              <a:rPr lang="ps-AF" sz="5100" dirty="0" smtClean="0">
                <a:latin typeface="Arabic Typesetting" pitchFamily="66" charset="-78"/>
                <a:cs typeface="Arabic Typesetting" pitchFamily="66" charset="-78"/>
              </a:rPr>
              <a:t>د مقرری په اساس وړ او مناسب شخص اوسی؛</a:t>
            </a:r>
            <a:r>
              <a:rPr lang="fa-IR" sz="5100" dirty="0" smtClean="0">
                <a:latin typeface="Arabic Typesetting" pitchFamily="66" charset="-78"/>
                <a:cs typeface="Arabic Typesetting" pitchFamily="66" charset="-78"/>
              </a:rPr>
              <a:t> </a:t>
            </a:r>
            <a:r>
              <a:rPr lang="ps-AF" sz="5100" dirty="0" smtClean="0">
                <a:latin typeface="Arabic Typesetting" pitchFamily="66" charset="-78"/>
                <a:cs typeface="Arabic Typesetting" pitchFamily="66" charset="-78"/>
              </a:rPr>
              <a:t>او</a:t>
            </a:r>
            <a:endParaRPr lang="fa-IR" sz="5100" dirty="0" smtClean="0">
              <a:latin typeface="Arabic Typesetting" pitchFamily="66" charset="-78"/>
              <a:cs typeface="Arabic Typesetting" pitchFamily="66" charset="-78"/>
            </a:endParaRPr>
          </a:p>
          <a:p>
            <a:pPr marL="1028700" lvl="0" indent="-400050" algn="just" rtl="1">
              <a:lnSpc>
                <a:spcPct val="150000"/>
              </a:lnSpc>
              <a:buFont typeface="Wingdings" pitchFamily="2" charset="2"/>
              <a:buChar char="§"/>
            </a:pPr>
            <a:r>
              <a:rPr lang="ps-AF" sz="5100" dirty="0" smtClean="0">
                <a:latin typeface="Arabic Typesetting" pitchFamily="66" charset="-78"/>
                <a:cs typeface="Arabic Typesetting" pitchFamily="66" charset="-78"/>
              </a:rPr>
              <a:t>د صرافی او پولی خدمتونو په برخه کی کاری تجربه ولری .</a:t>
            </a:r>
            <a:endParaRPr lang="fa-IR" sz="5100" dirty="0" smtClean="0">
              <a:latin typeface="Arabic Typesetting" pitchFamily="66" charset="-78"/>
              <a:cs typeface="Arabic Typesetting" pitchFamily="66" charset="-78"/>
            </a:endParaRPr>
          </a:p>
          <a:p>
            <a:pPr lvl="0" algn="just" rtl="1">
              <a:buNone/>
            </a:pPr>
            <a:endParaRPr lang="fa-IR" sz="3600" b="1" dirty="0" smtClean="0">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3"/>
          <a:srcRect/>
          <a:stretch>
            <a:fillRect/>
          </a:stretch>
        </p:blipFill>
        <p:spPr>
          <a:xfrm>
            <a:off x="10769600" y="0"/>
            <a:ext cx="1422400" cy="1086908"/>
          </a:xfrm>
          <a:prstGeom prst="rect">
            <a:avLst/>
          </a:prstGeom>
          <a:noFill/>
        </p:spPr>
      </p:pic>
      <p:sp>
        <p:nvSpPr>
          <p:cNvPr id="8" name="Title 1"/>
          <p:cNvSpPr>
            <a:spLocks noGrp="1"/>
          </p:cNvSpPr>
          <p:nvPr>
            <p:ph type="title"/>
          </p:nvPr>
        </p:nvSpPr>
        <p:spPr>
          <a:xfrm>
            <a:off x="285750" y="193675"/>
            <a:ext cx="10515600" cy="1025525"/>
          </a:xfrm>
        </p:spPr>
        <p:txBody>
          <a:bodyPr/>
          <a:lstStyle/>
          <a:p>
            <a:pPr algn="r" rtl="1"/>
            <a:r>
              <a:rPr lang="ps-AF" sz="3200" b="1" dirty="0" smtClean="0">
                <a:latin typeface="Arabic Typesetting" pitchFamily="66" charset="-78"/>
                <a:cs typeface="Arabic Typesetting" pitchFamily="66" charset="-78"/>
              </a:rPr>
              <a:t>دقانون او مقرراتو څخه د پیروی د مسول شرایط</a:t>
            </a:r>
            <a:r>
              <a:rPr lang="fa-IR" sz="3200" b="1" dirty="0" smtClean="0">
                <a:latin typeface="Arabic Typesetting" pitchFamily="66" charset="-78"/>
                <a:cs typeface="Arabic Typesetting" pitchFamily="66" charset="-78"/>
              </a:rPr>
              <a:t>:</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2438400"/>
          </a:xfrm>
        </p:spPr>
        <p:txBody>
          <a:bodyPr>
            <a:normAutofit/>
          </a:bodyPr>
          <a:lstStyle/>
          <a:p>
            <a:pPr algn="ctr"/>
            <a:r>
              <a:rPr lang="ps-AF" sz="9600" dirty="0" smtClean="0">
                <a:cs typeface="Pashto Aryob" pitchFamily="2" charset="-78"/>
              </a:rPr>
              <a:t>د پاملرنی مو نړی مننه</a:t>
            </a:r>
            <a:endParaRPr lang="en-US" sz="9600" dirty="0">
              <a:cs typeface="Pashto Aryob"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57528"/>
            <a:ext cx="10972800" cy="4881371"/>
          </a:xfrm>
        </p:spPr>
        <p:txBody>
          <a:bodyPr>
            <a:noAutofit/>
          </a:bodyPr>
          <a:lstStyle/>
          <a:p>
            <a:pPr algn="r" rtl="1">
              <a:lnSpc>
                <a:spcPct val="150000"/>
              </a:lnSpc>
            </a:pPr>
            <a:r>
              <a:rPr lang="ps-AF" sz="3200" dirty="0" smtClean="0">
                <a:latin typeface="Arabic Typesetting" pitchFamily="66" charset="-78"/>
                <a:cs typeface="Arabic Typesetting" pitchFamily="66" charset="-78"/>
              </a:rPr>
              <a:t>د جوازونو ډولونه او د انفرادی صرافی او پولی خدمتونو څخه شرکت د تبدیلیدو موخه؛</a:t>
            </a:r>
          </a:p>
          <a:p>
            <a:pPr algn="r" rtl="1">
              <a:lnSpc>
                <a:spcPct val="150000"/>
              </a:lnSpc>
            </a:pPr>
            <a:r>
              <a:rPr lang="ps-AF" sz="3200" dirty="0" smtClean="0">
                <a:latin typeface="Arabic Typesetting" pitchFamily="66" charset="-78"/>
                <a:cs typeface="Arabic Typesetting" pitchFamily="66" charset="-78"/>
              </a:rPr>
              <a:t>د صرافی او پولی خدمتونو د شرکت ګټی؛</a:t>
            </a:r>
          </a:p>
          <a:p>
            <a:pPr algn="r" rtl="1">
              <a:lnSpc>
                <a:spcPct val="150000"/>
              </a:lnSpc>
            </a:pPr>
            <a:r>
              <a:rPr lang="ps-AF" sz="3200" dirty="0" smtClean="0">
                <a:latin typeface="Arabic Typesetting" pitchFamily="66" charset="-78"/>
                <a:cs typeface="Arabic Typesetting" pitchFamily="66" charset="-78"/>
              </a:rPr>
              <a:t>د شرکت د جواز د اخستلو لپاره حد اقل ضروری </a:t>
            </a:r>
            <a:r>
              <a:rPr lang="ps-AF" sz="3200" dirty="0" smtClean="0">
                <a:latin typeface="Arabic Typesetting" pitchFamily="66" charset="-78"/>
                <a:cs typeface="Arabic Typesetting" pitchFamily="66" charset="-78"/>
              </a:rPr>
              <a:t>موارد.</a:t>
            </a:r>
            <a:endParaRPr lang="ps-AF" sz="3200" dirty="0" smtClean="0">
              <a:latin typeface="Arabic Typesetting" pitchFamily="66" charset="-78"/>
              <a:cs typeface="Arabic Typesetting" pitchFamily="66" charset="-78"/>
            </a:endParaRPr>
          </a:p>
        </p:txBody>
      </p:sp>
      <p:sp>
        <p:nvSpPr>
          <p:cNvPr id="3" name="Title 2"/>
          <p:cNvSpPr>
            <a:spLocks noGrp="1"/>
          </p:cNvSpPr>
          <p:nvPr>
            <p:ph type="title"/>
          </p:nvPr>
        </p:nvSpPr>
        <p:spPr>
          <a:xfrm>
            <a:off x="7277100" y="250825"/>
            <a:ext cx="3714750" cy="1082675"/>
          </a:xfrm>
        </p:spPr>
        <p:txBody>
          <a:bodyPr>
            <a:normAutofit/>
          </a:bodyPr>
          <a:lstStyle/>
          <a:p>
            <a:pPr algn="r" rtl="1"/>
            <a:r>
              <a:rPr lang="ps-AF" sz="3600" b="1" dirty="0" smtClean="0">
                <a:solidFill>
                  <a:schemeClr val="tx1"/>
                </a:solidFill>
                <a:latin typeface="Arabic Typesetting" pitchFamily="66" charset="-78"/>
                <a:cs typeface="Arabic Typesetting" pitchFamily="66" charset="-78"/>
              </a:rPr>
              <a:t>د بحث عمده موضوعات</a:t>
            </a:r>
            <a:endParaRPr lang="en-US" sz="3600" b="1" dirty="0">
              <a:solidFill>
                <a:schemeClr val="tx1"/>
              </a:solidFill>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3728"/>
            <a:ext cx="10972800" cy="4424172"/>
          </a:xfrm>
        </p:spPr>
        <p:txBody>
          <a:bodyPr>
            <a:noAutofit/>
          </a:bodyPr>
          <a:lstStyle/>
          <a:p>
            <a:pPr algn="r" rtl="1">
              <a:lnSpc>
                <a:spcPct val="150000"/>
              </a:lnSpc>
            </a:pPr>
            <a:r>
              <a:rPr lang="ps-AF" sz="3200" dirty="0" smtClean="0">
                <a:latin typeface="Arabic Typesetting" pitchFamily="66" charset="-78"/>
                <a:cs typeface="Arabic Typesetting" pitchFamily="66" charset="-78"/>
              </a:rPr>
              <a:t>د انفرادی صرافی جواز</a:t>
            </a:r>
            <a:endParaRPr lang="fa-IR" sz="3200" dirty="0" smtClean="0">
              <a:latin typeface="Arabic Typesetting" pitchFamily="66" charset="-78"/>
              <a:cs typeface="Arabic Typesetting" pitchFamily="66" charset="-78"/>
            </a:endParaRPr>
          </a:p>
          <a:p>
            <a:pPr algn="r" rtl="1">
              <a:lnSpc>
                <a:spcPct val="150000"/>
              </a:lnSpc>
            </a:pPr>
            <a:r>
              <a:rPr lang="ps-AF" sz="3200" dirty="0" smtClean="0">
                <a:latin typeface="Arabic Typesetting" pitchFamily="66" charset="-78"/>
                <a:cs typeface="Arabic Typesetting" pitchFamily="66" charset="-78"/>
              </a:rPr>
              <a:t>د انفرادی پولی خدمتونو جواز</a:t>
            </a:r>
            <a:endParaRPr lang="fa-IR" sz="3200" dirty="0" smtClean="0">
              <a:latin typeface="Arabic Typesetting" pitchFamily="66" charset="-78"/>
              <a:cs typeface="Arabic Typesetting" pitchFamily="66" charset="-78"/>
            </a:endParaRPr>
          </a:p>
          <a:p>
            <a:pPr algn="r" rtl="1">
              <a:lnSpc>
                <a:spcPct val="150000"/>
              </a:lnSpc>
            </a:pPr>
            <a:r>
              <a:rPr lang="ps-AF" sz="3200" dirty="0" smtClean="0">
                <a:latin typeface="Arabic Typesetting" pitchFamily="66" charset="-78"/>
                <a:cs typeface="Arabic Typesetting" pitchFamily="66" charset="-78"/>
              </a:rPr>
              <a:t>د صرافی او خدمات پولی د شرکت جواز</a:t>
            </a:r>
            <a:endParaRPr lang="fa-IR" sz="3200" dirty="0" smtClean="0">
              <a:latin typeface="Arabic Typesetting" pitchFamily="66" charset="-78"/>
              <a:cs typeface="Arabic Typesetting" pitchFamily="66" charset="-78"/>
            </a:endParaRPr>
          </a:p>
          <a:p>
            <a:pPr algn="r" rtl="1">
              <a:lnSpc>
                <a:spcPct val="150000"/>
              </a:lnSpc>
              <a:buNone/>
            </a:pPr>
            <a:endParaRPr lang="en-US" sz="3200" dirty="0">
              <a:latin typeface="Arabic Typesetting" pitchFamily="66" charset="-78"/>
              <a:cs typeface="Arabic Typesetting" pitchFamily="66" charset="-78"/>
            </a:endParaRPr>
          </a:p>
        </p:txBody>
      </p:sp>
      <p:sp>
        <p:nvSpPr>
          <p:cNvPr id="3" name="Title 2"/>
          <p:cNvSpPr>
            <a:spLocks noGrp="1"/>
          </p:cNvSpPr>
          <p:nvPr>
            <p:ph type="title"/>
          </p:nvPr>
        </p:nvSpPr>
        <p:spPr>
          <a:xfrm>
            <a:off x="6438900" y="231775"/>
            <a:ext cx="4286250" cy="1063625"/>
          </a:xfrm>
        </p:spPr>
        <p:txBody>
          <a:bodyPr>
            <a:normAutofit/>
          </a:bodyPr>
          <a:lstStyle/>
          <a:p>
            <a:pPr algn="r" rtl="1"/>
            <a:r>
              <a:rPr lang="ps-AF" sz="3200" b="1" dirty="0" smtClean="0">
                <a:latin typeface="Arabic Typesetting" pitchFamily="66" charset="-78"/>
                <a:cs typeface="Arabic Typesetting" pitchFamily="66" charset="-78"/>
              </a:rPr>
              <a:t>د صرافی او پولی خدمتونو د جواز ډولونه</a:t>
            </a:r>
            <a:endParaRPr lang="en-US" sz="3200" b="1" dirty="0">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28928"/>
            <a:ext cx="10972800" cy="4595622"/>
          </a:xfrm>
        </p:spPr>
        <p:txBody>
          <a:bodyPr>
            <a:noAutofit/>
          </a:bodyPr>
          <a:lstStyle/>
          <a:p>
            <a:pPr algn="r" rtl="1">
              <a:lnSpc>
                <a:spcPct val="150000"/>
              </a:lnSpc>
            </a:pPr>
            <a:r>
              <a:rPr lang="ps-AF" sz="2400" dirty="0" smtClean="0">
                <a:latin typeface="Arabic Typesetting" pitchFamily="66" charset="-78"/>
                <a:cs typeface="Arabic Typesetting" pitchFamily="66" charset="-78"/>
              </a:rPr>
              <a:t>د صرافی او پولی خدمتونو معیاری کیدل؛</a:t>
            </a:r>
            <a:endParaRPr lang="fa-IR" sz="2400" dirty="0" smtClean="0">
              <a:solidFill>
                <a:srgbClr val="FF0000"/>
              </a:solidFill>
              <a:latin typeface="Arabic Typesetting" pitchFamily="66" charset="-78"/>
              <a:cs typeface="Arabic Typesetting" pitchFamily="66" charset="-78"/>
            </a:endParaRPr>
          </a:p>
          <a:p>
            <a:pPr algn="r" rtl="1">
              <a:lnSpc>
                <a:spcPct val="150000"/>
              </a:lnSpc>
            </a:pPr>
            <a:r>
              <a:rPr lang="ps-AF" sz="2400" dirty="0" smtClean="0">
                <a:latin typeface="Arabic Typesetting" pitchFamily="66" charset="-78"/>
                <a:cs typeface="Arabic Typesetting" pitchFamily="66" charset="-78"/>
              </a:rPr>
              <a:t>د یو ښه ظرفیت لرونکی کاری تیم جوړیدل؛</a:t>
            </a:r>
            <a:endParaRPr lang="fa-IR" sz="2400" dirty="0" smtClean="0">
              <a:latin typeface="Arabic Typesetting" pitchFamily="66" charset="-78"/>
              <a:cs typeface="Arabic Typesetting" pitchFamily="66" charset="-78"/>
            </a:endParaRPr>
          </a:p>
          <a:p>
            <a:pPr algn="r" rtl="1">
              <a:lnSpc>
                <a:spcPct val="150000"/>
              </a:lnSpc>
            </a:pPr>
            <a:r>
              <a:rPr lang="ps-AF" sz="2400" dirty="0" smtClean="0">
                <a:latin typeface="Arabic Typesetting" pitchFamily="66" charset="-78"/>
                <a:cs typeface="Arabic Typesetting" pitchFamily="66" charset="-78"/>
              </a:rPr>
              <a:t>د صرافی او پولی خدمتونو وړاندی کولو لپاره د سیستم څخه د استفادی زمینه سازی</a:t>
            </a:r>
            <a:endParaRPr lang="fa-IR" sz="2400" dirty="0" smtClean="0">
              <a:latin typeface="Arabic Typesetting" pitchFamily="66" charset="-78"/>
              <a:cs typeface="Arabic Typesetting" pitchFamily="66" charset="-78"/>
            </a:endParaRPr>
          </a:p>
          <a:p>
            <a:pPr algn="r" rtl="1">
              <a:lnSpc>
                <a:spcPct val="150000"/>
              </a:lnSpc>
            </a:pPr>
            <a:r>
              <a:rPr lang="ps-AF" sz="2400" dirty="0" smtClean="0">
                <a:latin typeface="Arabic Typesetting" pitchFamily="66" charset="-78"/>
                <a:cs typeface="Arabic Typesetting" pitchFamily="66" charset="-78"/>
              </a:rPr>
              <a:t>په راپور ورکولو که روڼتیا او اسانتیا؛</a:t>
            </a:r>
            <a:endParaRPr lang="fa-IR" sz="2400" dirty="0" smtClean="0">
              <a:latin typeface="Arabic Typesetting" pitchFamily="66" charset="-78"/>
              <a:cs typeface="Arabic Typesetting" pitchFamily="66" charset="-78"/>
            </a:endParaRPr>
          </a:p>
          <a:p>
            <a:pPr algn="r" rtl="1">
              <a:lnSpc>
                <a:spcPct val="150000"/>
              </a:lnSpc>
            </a:pPr>
            <a:r>
              <a:rPr lang="ps-AF" sz="2400" dirty="0" smtClean="0">
                <a:latin typeface="Arabic Typesetting" pitchFamily="66" charset="-78"/>
                <a:cs typeface="Arabic Typesetting" pitchFamily="66" charset="-78"/>
              </a:rPr>
              <a:t>د صرافی او پولی خدمتونو د سکتور خوندیتوب؛ او</a:t>
            </a:r>
            <a:endParaRPr lang="fa-IR" sz="2400" dirty="0" smtClean="0">
              <a:latin typeface="Arabic Typesetting" pitchFamily="66" charset="-78"/>
              <a:cs typeface="Arabic Typesetting" pitchFamily="66" charset="-78"/>
            </a:endParaRPr>
          </a:p>
          <a:p>
            <a:pPr algn="r" rtl="1">
              <a:lnSpc>
                <a:spcPct val="150000"/>
              </a:lnSpc>
            </a:pPr>
            <a:r>
              <a:rPr lang="ps-AF" sz="2400" dirty="0" smtClean="0">
                <a:latin typeface="Arabic Typesetting" pitchFamily="66" charset="-78"/>
                <a:cs typeface="Arabic Typesetting" pitchFamily="66" charset="-78"/>
              </a:rPr>
              <a:t>په ټول هیواد که د ضرورت په اندازه د څانګو جوړولو اسانتیا.</a:t>
            </a:r>
            <a:endParaRPr lang="fa-IR" sz="2400" dirty="0" smtClean="0">
              <a:latin typeface="Arabic Typesetting" pitchFamily="66" charset="-78"/>
              <a:cs typeface="Arabic Typesetting" pitchFamily="66" charset="-78"/>
            </a:endParaRPr>
          </a:p>
          <a:p>
            <a:pPr algn="r" rtl="1">
              <a:lnSpc>
                <a:spcPct val="150000"/>
              </a:lnSpc>
              <a:buNone/>
            </a:pPr>
            <a:endParaRPr lang="en-US" sz="2400" dirty="0">
              <a:latin typeface="Arabic Typesetting" pitchFamily="66" charset="-78"/>
              <a:cs typeface="Arabic Typesetting" pitchFamily="66" charset="-78"/>
            </a:endParaRPr>
          </a:p>
        </p:txBody>
      </p:sp>
      <p:sp>
        <p:nvSpPr>
          <p:cNvPr id="3" name="Title 2"/>
          <p:cNvSpPr>
            <a:spLocks noGrp="1"/>
          </p:cNvSpPr>
          <p:nvPr>
            <p:ph type="title"/>
          </p:nvPr>
        </p:nvSpPr>
        <p:spPr>
          <a:xfrm>
            <a:off x="3219450" y="136525"/>
            <a:ext cx="7467600" cy="1139825"/>
          </a:xfrm>
        </p:spPr>
        <p:txBody>
          <a:bodyPr>
            <a:normAutofit/>
          </a:bodyPr>
          <a:lstStyle/>
          <a:p>
            <a:pPr algn="r"/>
            <a:r>
              <a:rPr lang="ps-AF" sz="3600" b="1" dirty="0" smtClean="0">
                <a:latin typeface="Arabic Typesetting" pitchFamily="66" charset="-78"/>
                <a:cs typeface="Arabic Typesetting" pitchFamily="66" charset="-78"/>
              </a:rPr>
              <a:t>د انفرادی صرافی او پولی خدمتونو څخه شرکت ته بتدیلیدو موخی</a:t>
            </a:r>
            <a:endParaRPr lang="en-US" sz="3600" b="1" dirty="0">
              <a:latin typeface="Arabic Typesetting" pitchFamily="66" charset="-78"/>
              <a:cs typeface="Arabic Typesetting" pitchFamily="66" charset="-78"/>
            </a:endParaRPr>
          </a:p>
        </p:txBody>
      </p:sp>
      <p:pic>
        <p:nvPicPr>
          <p:cNvPr id="4" name="Picture 3"/>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Content Placeholder 2"/>
          <p:cNvSpPr txBox="1">
            <a:spLocks/>
          </p:cNvSpPr>
          <p:nvPr/>
        </p:nvSpPr>
        <p:spPr>
          <a:xfrm>
            <a:off x="609600" y="1333500"/>
            <a:ext cx="10972800" cy="4114800"/>
          </a:xfrm>
          <a:prstGeom prst="rect">
            <a:avLst/>
          </a:prstGeom>
          <a:noFill/>
          <a:ln>
            <a:noFill/>
          </a:ln>
        </p:spPr>
        <p:txBody>
          <a:bodyPr spcFirstLastPara="1" wrap="square" lIns="91425" tIns="45700" rIns="91425" bIns="45700" anchor="t" anchorCtr="0">
            <a:noAutofit/>
          </a:bodyPr>
          <a:lstStyle/>
          <a:p>
            <a:pPr marL="457200" marR="0" lvl="0" indent="-342900" algn="just" defTabSz="914400" rtl="1" eaLnBrk="1" fontAlgn="auto" latinLnBrk="0" hangingPunct="1">
              <a:lnSpc>
                <a:spcPct val="150000"/>
              </a:lnSpc>
              <a:spcBef>
                <a:spcPts val="1000"/>
              </a:spcBef>
              <a:spcAft>
                <a:spcPts val="0"/>
              </a:spcAft>
              <a:buClr>
                <a:schemeClr val="dk1"/>
              </a:buClr>
              <a:buSzPts val="1800"/>
              <a:tabLst/>
              <a:defRPr/>
            </a:pPr>
            <a:r>
              <a:rPr kumimoji="0" lang="ps-AF" sz="3600" b="0" i="0" u="none" strike="noStrike" kern="0" cap="none" spc="0" normalizeH="0" baseline="0" noProof="0" dirty="0" smtClean="0">
                <a:ln>
                  <a:noFill/>
                </a:ln>
                <a:solidFill>
                  <a:schemeClr val="dk1"/>
                </a:solidFill>
                <a:effectLst/>
                <a:uLnTx/>
                <a:uFillTx/>
                <a:latin typeface="Arabic Typesetting" pitchFamily="66" charset="-78"/>
                <a:ea typeface="Calibri"/>
                <a:cs typeface="Arabic Typesetting" pitchFamily="66" charset="-78"/>
                <a:sym typeface="Calibri"/>
              </a:rPr>
              <a:t>د</a:t>
            </a:r>
            <a:r>
              <a:rPr kumimoji="0" lang="ps-AF" sz="3600" b="0" i="0" u="none" strike="noStrike" kern="0" cap="none" spc="0" normalizeH="0" noProof="0" dirty="0" smtClean="0">
                <a:ln>
                  <a:noFill/>
                </a:ln>
                <a:solidFill>
                  <a:schemeClr val="dk1"/>
                </a:solidFill>
                <a:effectLst/>
                <a:uLnTx/>
                <a:uFillTx/>
                <a:latin typeface="Arabic Typesetting" pitchFamily="66" charset="-78"/>
                <a:ea typeface="Calibri"/>
                <a:cs typeface="Arabic Typesetting" pitchFamily="66" charset="-78"/>
                <a:sym typeface="Calibri"/>
              </a:rPr>
              <a:t> افغانستان بانک در یو معیاری، قوی او پرمختللی صرافی او پولی خدمتونو سکتور درلودلو په موخه، د صرافانو او پولی خدمتونو د حقوقی جوړښت تبدیلول د انفرادی څخه شرکت ته، لاندی سهولتونه او ګټی په نظر کی نیولی دی.</a:t>
            </a:r>
            <a:endParaRPr kumimoji="0" lang="fa-IR" sz="3600" b="0" i="0" u="none" strike="noStrike" kern="0" cap="none" spc="0" normalizeH="0" baseline="0" noProof="0" dirty="0" smtClean="0">
              <a:ln>
                <a:noFill/>
              </a:ln>
              <a:solidFill>
                <a:schemeClr val="dk1"/>
              </a:solidFill>
              <a:effectLst/>
              <a:uLnTx/>
              <a:uFillTx/>
              <a:latin typeface="Arabic Typesetting" pitchFamily="66" charset="-78"/>
              <a:ea typeface="Calibri"/>
              <a:cs typeface="Arabic Typesetting" pitchFamily="66" charset="-78"/>
              <a:sym typeface="Calibri"/>
            </a:endParaRPr>
          </a:p>
        </p:txBody>
      </p:sp>
      <p:sp>
        <p:nvSpPr>
          <p:cNvPr id="6" name="Title 1"/>
          <p:cNvSpPr>
            <a:spLocks noGrp="1"/>
          </p:cNvSpPr>
          <p:nvPr>
            <p:ph type="title"/>
          </p:nvPr>
        </p:nvSpPr>
        <p:spPr>
          <a:xfrm>
            <a:off x="2590800" y="247650"/>
            <a:ext cx="8058150" cy="838200"/>
          </a:xfrm>
        </p:spPr>
        <p:txBody>
          <a:bodyPr>
            <a:noAutofit/>
          </a:bodyPr>
          <a:lstStyle/>
          <a:p>
            <a:pPr algn="r" rtl="1"/>
            <a:r>
              <a:rPr lang="ps-AF" sz="2800" dirty="0" smtClean="0">
                <a:solidFill>
                  <a:schemeClr val="tx1"/>
                </a:solidFill>
                <a:latin typeface="Arabic Typesetting" pitchFamily="66" charset="-78"/>
                <a:cs typeface="Pashto Aryob" pitchFamily="2" charset="-78"/>
              </a:rPr>
              <a:t>د صرافانو او پولی خدمتونو د یوځای کیدلو او شرکتونو در جوړیدلو ګټی</a:t>
            </a:r>
            <a:endParaRPr lang="en-US" sz="2800" b="0" dirty="0">
              <a:latin typeface="Arabic Typesetting" pitchFamily="66" charset="-78"/>
              <a:cs typeface="Arabic Typesetting" pitchFamily="66" charset="-78"/>
            </a:endParaRPr>
          </a:p>
        </p:txBody>
      </p:sp>
      <p:pic>
        <p:nvPicPr>
          <p:cNvPr id="7" name="Picture 6"/>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14450"/>
            <a:ext cx="10972800" cy="4852434"/>
          </a:xfrm>
        </p:spPr>
        <p:txBody>
          <a:bodyPr>
            <a:noAutofit/>
          </a:bodyPr>
          <a:lstStyle/>
          <a:p>
            <a:pPr lvl="0" algn="just" rtl="1">
              <a:lnSpc>
                <a:spcPct val="150000"/>
              </a:lnSpc>
            </a:pPr>
            <a:r>
              <a:rPr lang="ps-AF" sz="2400" dirty="0" smtClean="0">
                <a:latin typeface="Arabic Typesetting" pitchFamily="66" charset="-78"/>
                <a:cs typeface="Arabic Typesetting" pitchFamily="66" charset="-78"/>
              </a:rPr>
              <a:t>د جواز نه تمدیدیدل ( د نورو مالی موسسو په شان د پای نیټه نلری)</a:t>
            </a:r>
            <a:r>
              <a:rPr lang="fa-IR" sz="2400" dirty="0" smtClean="0">
                <a:latin typeface="Arabic Typesetting" pitchFamily="66" charset="-78"/>
                <a:cs typeface="Arabic Typesetting" pitchFamily="66" charset="-78"/>
              </a:rPr>
              <a:t>؛ </a:t>
            </a:r>
          </a:p>
          <a:p>
            <a:pPr lvl="0" algn="just" rtl="1">
              <a:lnSpc>
                <a:spcPct val="150000"/>
              </a:lnSpc>
            </a:pPr>
            <a:r>
              <a:rPr lang="ps-AF" sz="2400" dirty="0" smtClean="0">
                <a:latin typeface="Arabic Typesetting" pitchFamily="66" charset="-78"/>
                <a:cs typeface="Arabic Typesetting" pitchFamily="66" charset="-78"/>
              </a:rPr>
              <a:t>د شرکت جواز د اخستلو لپاره د نقدی او سر تضمین نه اخستل</a:t>
            </a:r>
            <a:r>
              <a:rPr lang="fa-IR" sz="2400" dirty="0" smtClean="0">
                <a:latin typeface="Arabic Typesetting" pitchFamily="66" charset="-78"/>
                <a:cs typeface="Arabic Typesetting" pitchFamily="66" charset="-78"/>
              </a:rPr>
              <a:t>؛ </a:t>
            </a:r>
          </a:p>
          <a:p>
            <a:pPr lvl="0" algn="just" rtl="1">
              <a:lnSpc>
                <a:spcPct val="150000"/>
              </a:lnSpc>
            </a:pPr>
            <a:r>
              <a:rPr lang="ps-AF" sz="2400" dirty="0" smtClean="0">
                <a:latin typeface="Arabic Typesetting" pitchFamily="66" charset="-78"/>
                <a:cs typeface="Arabic Typesetting" pitchFamily="66" charset="-78"/>
              </a:rPr>
              <a:t>په ټول هیواد که د تضمین پرته د څانګو (نماینده ګی) جوړول</a:t>
            </a:r>
            <a:r>
              <a:rPr lang="fa-IR" sz="2400" dirty="0" smtClean="0">
                <a:latin typeface="Arabic Typesetting" pitchFamily="66" charset="-78"/>
                <a:cs typeface="Arabic Typesetting" pitchFamily="66" charset="-78"/>
              </a:rPr>
              <a:t>؛ </a:t>
            </a:r>
            <a:endParaRPr lang="ps-AF" sz="2400" dirty="0" smtClean="0">
              <a:latin typeface="Arabic Typesetting" pitchFamily="66" charset="-78"/>
              <a:cs typeface="Arabic Typesetting" pitchFamily="66" charset="-78"/>
            </a:endParaRPr>
          </a:p>
          <a:p>
            <a:pPr lvl="0" algn="just" rtl="1">
              <a:lnSpc>
                <a:spcPct val="150000"/>
              </a:lnSpc>
            </a:pPr>
            <a:r>
              <a:rPr lang="ps-AF" sz="2400" dirty="0" smtClean="0">
                <a:latin typeface="Arabic Typesetting" pitchFamily="66" charset="-78"/>
                <a:cs typeface="Arabic Typesetting" pitchFamily="66" charset="-78"/>
              </a:rPr>
              <a:t>د شرکت د جواز د اخستولو لپاره د جواز د فیس نشتون؛</a:t>
            </a:r>
            <a:endParaRPr lang="fa-IR" sz="2400" dirty="0" smtClean="0">
              <a:latin typeface="Arabic Typesetting" pitchFamily="66" charset="-78"/>
              <a:cs typeface="Arabic Typesetting" pitchFamily="66" charset="-78"/>
            </a:endParaRPr>
          </a:p>
          <a:p>
            <a:pPr lvl="0" algn="just" rtl="1">
              <a:lnSpc>
                <a:spcPct val="150000"/>
              </a:lnSpc>
            </a:pPr>
            <a:r>
              <a:rPr lang="ps-AF" sz="2400" dirty="0" smtClean="0">
                <a:latin typeface="Arabic Typesetting" pitchFamily="66" charset="-78"/>
                <a:cs typeface="Arabic Typesetting" pitchFamily="66" charset="-78"/>
              </a:rPr>
              <a:t>د استازی </a:t>
            </a:r>
            <a:r>
              <a:rPr lang="fa-IR" sz="2400" dirty="0" smtClean="0">
                <a:latin typeface="Arabic Typesetting" pitchFamily="66" charset="-78"/>
                <a:cs typeface="Arabic Typesetting" pitchFamily="66" charset="-78"/>
              </a:rPr>
              <a:t>(</a:t>
            </a:r>
            <a:r>
              <a:rPr lang="en-US" sz="2400" dirty="0" smtClean="0">
                <a:latin typeface="Arabic Typesetting" pitchFamily="66" charset="-78"/>
                <a:cs typeface="Arabic Typesetting" pitchFamily="66" charset="-78"/>
              </a:rPr>
              <a:t>Agent</a:t>
            </a:r>
            <a:r>
              <a:rPr lang="fa-IR" sz="2400" dirty="0" smtClean="0">
                <a:latin typeface="Arabic Typesetting" pitchFamily="66" charset="-78"/>
                <a:cs typeface="Arabic Typesetting" pitchFamily="66" charset="-78"/>
              </a:rPr>
              <a:t>)</a:t>
            </a:r>
            <a:r>
              <a:rPr lang="ps-AF" sz="2400" dirty="0" smtClean="0">
                <a:latin typeface="Arabic Typesetting" pitchFamily="66" charset="-78"/>
                <a:cs typeface="Arabic Typesetting" pitchFamily="66" charset="-78"/>
              </a:rPr>
              <a:t> او څانګی (نماینده ګی) جوړول</a:t>
            </a:r>
            <a:r>
              <a:rPr lang="fa-IR" sz="2400" dirty="0" smtClean="0">
                <a:latin typeface="Arabic Typesetting" pitchFamily="66" charset="-78"/>
                <a:cs typeface="Arabic Typesetting" pitchFamily="66" charset="-78"/>
              </a:rPr>
              <a:t>؛</a:t>
            </a:r>
          </a:p>
          <a:p>
            <a:pPr lvl="0" algn="just" rtl="1">
              <a:lnSpc>
                <a:spcPct val="150000"/>
              </a:lnSpc>
            </a:pPr>
            <a:r>
              <a:rPr lang="ps-AF" sz="2400" dirty="0" smtClean="0">
                <a:latin typeface="Arabic Typesetting" pitchFamily="66" charset="-78"/>
                <a:cs typeface="Arabic Typesetting" pitchFamily="66" charset="-78"/>
              </a:rPr>
              <a:t>د خارجی څانګو ( نماینده ګی) د امتیاز اخستل لکه: منی  ګرام او داسی نور</a:t>
            </a:r>
            <a:r>
              <a:rPr lang="fa-IR" sz="2400" dirty="0" smtClean="0">
                <a:latin typeface="Arabic Typesetting" pitchFamily="66" charset="-78"/>
                <a:cs typeface="Arabic Typesetting" pitchFamily="66" charset="-78"/>
              </a:rPr>
              <a:t>؛ </a:t>
            </a:r>
            <a:r>
              <a:rPr lang="ps-AF" sz="2400" dirty="0" smtClean="0">
                <a:latin typeface="Arabic Typesetting" pitchFamily="66" charset="-78"/>
                <a:cs typeface="Arabic Typesetting" pitchFamily="66" charset="-78"/>
              </a:rPr>
              <a:t>او</a:t>
            </a:r>
            <a:endParaRPr lang="fa-IR" sz="2400" dirty="0" smtClean="0">
              <a:latin typeface="Arabic Typesetting" pitchFamily="66" charset="-78"/>
              <a:cs typeface="Arabic Typesetting" pitchFamily="66" charset="-78"/>
            </a:endParaRPr>
          </a:p>
          <a:p>
            <a:pPr lvl="0" algn="just" rtl="1">
              <a:lnSpc>
                <a:spcPct val="150000"/>
              </a:lnSpc>
            </a:pPr>
            <a:r>
              <a:rPr lang="ps-AF" sz="2400" dirty="0" smtClean="0">
                <a:latin typeface="Arabic Typesetting" pitchFamily="66" charset="-78"/>
                <a:cs typeface="Arabic Typesetting" pitchFamily="66" charset="-78"/>
              </a:rPr>
              <a:t>د پیسو فزیکی لیږد په ټول هیواد که د شرکت څانګو (نماینده ګیو) ته.</a:t>
            </a:r>
            <a:r>
              <a:rPr lang="fa-IR" sz="2400" dirty="0" smtClean="0">
                <a:latin typeface="Arabic Typesetting" pitchFamily="66" charset="-78"/>
                <a:cs typeface="Arabic Typesetting" pitchFamily="66" charset="-78"/>
              </a:rPr>
              <a:t> </a:t>
            </a:r>
          </a:p>
        </p:txBody>
      </p:sp>
      <p:sp>
        <p:nvSpPr>
          <p:cNvPr id="5" name="Title 1"/>
          <p:cNvSpPr>
            <a:spLocks noGrp="1"/>
          </p:cNvSpPr>
          <p:nvPr>
            <p:ph type="title"/>
          </p:nvPr>
        </p:nvSpPr>
        <p:spPr>
          <a:xfrm>
            <a:off x="4533900" y="266700"/>
            <a:ext cx="6172200" cy="838200"/>
          </a:xfrm>
        </p:spPr>
        <p:txBody>
          <a:bodyPr>
            <a:noAutofit/>
          </a:bodyPr>
          <a:lstStyle/>
          <a:p>
            <a:pPr algn="r" rtl="1"/>
            <a:r>
              <a:rPr lang="ps-AF" sz="3600" dirty="0" smtClean="0">
                <a:solidFill>
                  <a:schemeClr val="tx1"/>
                </a:solidFill>
                <a:latin typeface="Arabic Typesetting" pitchFamily="66" charset="-78"/>
                <a:cs typeface="Pashto Aryob" pitchFamily="2" charset="-78"/>
              </a:rPr>
              <a:t>ادامه ......</a:t>
            </a:r>
            <a:endParaRPr lang="en-US" sz="3600" b="0" dirty="0">
              <a:latin typeface="Arabic Typesetting" pitchFamily="66" charset="-78"/>
              <a:cs typeface="Arabic Typesetting" pitchFamily="66" charset="-78"/>
            </a:endParaRPr>
          </a:p>
        </p:txBody>
      </p:sp>
      <p:pic>
        <p:nvPicPr>
          <p:cNvPr id="6" name="Picture 5"/>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extLst>
      <p:ext uri="{BB962C8B-B14F-4D97-AF65-F5344CB8AC3E}">
        <p14:creationId xmlns="" xmlns:p14="http://schemas.microsoft.com/office/powerpoint/2010/main" val="64192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200" y="1295400"/>
            <a:ext cx="10972800" cy="5219700"/>
          </a:xfrm>
        </p:spPr>
        <p:txBody>
          <a:bodyPr>
            <a:normAutofit fontScale="92500" lnSpcReduction="10000"/>
          </a:bodyPr>
          <a:lstStyle/>
          <a:p>
            <a:pPr lvl="0" algn="just" rtl="1">
              <a:lnSpc>
                <a:spcPct val="150000"/>
              </a:lnSpc>
            </a:pPr>
            <a:r>
              <a:rPr lang="ps-AF" sz="2600" dirty="0" smtClean="0">
                <a:latin typeface="Arabic Typesetting" pitchFamily="66" charset="-78"/>
                <a:cs typeface="Arabic Typesetting" pitchFamily="66" charset="-78"/>
              </a:rPr>
              <a:t>د جانبی خدمتونو وړاندی کول </a:t>
            </a:r>
            <a:r>
              <a:rPr lang="fa-IR" sz="2600" dirty="0" smtClean="0">
                <a:latin typeface="Arabic Typesetting" pitchFamily="66" charset="-78"/>
                <a:cs typeface="Arabic Typesetting" pitchFamily="66" charset="-78"/>
              </a:rPr>
              <a:t>(</a:t>
            </a:r>
            <a:r>
              <a:rPr lang="en-US" sz="2600" dirty="0">
                <a:latin typeface="Arabic Typesetting" pitchFamily="66" charset="-78"/>
                <a:cs typeface="Arabic Typesetting" pitchFamily="66" charset="-78"/>
              </a:rPr>
              <a:t>Cross Selling</a:t>
            </a:r>
            <a:r>
              <a:rPr lang="fa-IR" sz="2600" dirty="0">
                <a:latin typeface="Arabic Typesetting" pitchFamily="66" charset="-78"/>
                <a:cs typeface="Arabic Typesetting" pitchFamily="66" charset="-78"/>
              </a:rPr>
              <a:t>)؛</a:t>
            </a:r>
          </a:p>
          <a:p>
            <a:pPr lvl="0" algn="just" rtl="1">
              <a:lnSpc>
                <a:spcPct val="150000"/>
              </a:lnSpc>
            </a:pPr>
            <a:r>
              <a:rPr lang="ps-AF" sz="2600" dirty="0" smtClean="0">
                <a:latin typeface="Arabic Typesetting" pitchFamily="66" charset="-78"/>
                <a:cs typeface="Arabic Typesetting" pitchFamily="66" charset="-78"/>
              </a:rPr>
              <a:t>د استازی </a:t>
            </a:r>
            <a:r>
              <a:rPr lang="fa-IR" sz="2600" dirty="0" smtClean="0">
                <a:latin typeface="Arabic Typesetting" pitchFamily="66" charset="-78"/>
                <a:cs typeface="Arabic Typesetting" pitchFamily="66" charset="-78"/>
              </a:rPr>
              <a:t>(</a:t>
            </a:r>
            <a:r>
              <a:rPr lang="en-US" sz="2600" dirty="0">
                <a:latin typeface="Arabic Typesetting" pitchFamily="66" charset="-78"/>
                <a:cs typeface="Arabic Typesetting" pitchFamily="66" charset="-78"/>
              </a:rPr>
              <a:t>Agent</a:t>
            </a:r>
            <a:r>
              <a:rPr lang="fa-IR" sz="2600" dirty="0" smtClean="0">
                <a:latin typeface="Arabic Typesetting" pitchFamily="66" charset="-78"/>
                <a:cs typeface="Arabic Typesetting" pitchFamily="66" charset="-78"/>
              </a:rPr>
              <a:t>)</a:t>
            </a:r>
            <a:r>
              <a:rPr lang="ps-AF" sz="2600" dirty="0" smtClean="0">
                <a:latin typeface="Arabic Typesetting" pitchFamily="66" charset="-78"/>
                <a:cs typeface="Arabic Typesetting" pitchFamily="66" charset="-78"/>
              </a:rPr>
              <a:t> په واسطه په هغه سیمو کی چه هلته نور صرافان او پولی خدمتونو وړاندی کوونکی (انفرادی و شرکتی) شتون ونه لری، د خدمتونو عرضه کول</a:t>
            </a:r>
            <a:r>
              <a:rPr lang="fa-IR" sz="2600" dirty="0" smtClean="0">
                <a:latin typeface="Arabic Typesetting" pitchFamily="66" charset="-78"/>
                <a:cs typeface="Arabic Typesetting" pitchFamily="66" charset="-78"/>
              </a:rPr>
              <a:t>؛ </a:t>
            </a:r>
            <a:endParaRPr lang="fa-IR" sz="2600" dirty="0">
              <a:latin typeface="Arabic Typesetting" pitchFamily="66" charset="-78"/>
              <a:cs typeface="Arabic Typesetting" pitchFamily="66" charset="-78"/>
            </a:endParaRPr>
          </a:p>
          <a:p>
            <a:pPr lvl="0" algn="just" rtl="1">
              <a:lnSpc>
                <a:spcPct val="150000"/>
              </a:lnSpc>
            </a:pPr>
            <a:r>
              <a:rPr lang="ps-AF" sz="2600" dirty="0" smtClean="0">
                <a:latin typeface="Arabic Typesetting" pitchFamily="66" charset="-78"/>
                <a:cs typeface="Arabic Typesetting" pitchFamily="66" charset="-78"/>
              </a:rPr>
              <a:t>د  دافغانستان بانک د لیلام څخه د </a:t>
            </a:r>
            <a:r>
              <a:rPr lang="fa-IR" sz="2600" dirty="0" smtClean="0">
                <a:latin typeface="Arabic Typesetting" pitchFamily="66" charset="-78"/>
                <a:cs typeface="Arabic Typesetting" pitchFamily="66" charset="-78"/>
              </a:rPr>
              <a:t>5</a:t>
            </a:r>
            <a:r>
              <a:rPr lang="fa-IR" sz="2600" dirty="0">
                <a:latin typeface="Arabic Typesetting" pitchFamily="66" charset="-78"/>
                <a:cs typeface="Arabic Typesetting" pitchFamily="66" charset="-78"/>
              </a:rPr>
              <a:t>% </a:t>
            </a:r>
            <a:r>
              <a:rPr lang="ps-AF" sz="2600" dirty="0" smtClean="0">
                <a:latin typeface="Arabic Typesetting" pitchFamily="66" charset="-78"/>
                <a:cs typeface="Arabic Typesetting" pitchFamily="66" charset="-78"/>
              </a:rPr>
              <a:t>تر لاسه کول؛</a:t>
            </a:r>
          </a:p>
          <a:p>
            <a:pPr lvl="0" algn="just" rtl="1">
              <a:lnSpc>
                <a:spcPct val="150000"/>
              </a:lnSpc>
            </a:pPr>
            <a:r>
              <a:rPr lang="ps-AF" sz="2600" dirty="0" smtClean="0">
                <a:latin typeface="Arabic Typesetting" pitchFamily="66" charset="-78"/>
                <a:cs typeface="Arabic Typesetting" pitchFamily="66" charset="-78"/>
              </a:rPr>
              <a:t>سربیره پر دی څو صرافان او د پولی خدمتونو وړاندی کوونکی کولای شی چی یو ځای په شریکه د شرکت جواز واخلی او د یو بل سر د ښه او معیاری سوداګری په موخه خپل تجار شریک کړی؛</a:t>
            </a:r>
            <a:r>
              <a:rPr lang="fa-IR" sz="2600" dirty="0" smtClean="0">
                <a:latin typeface="Arabic Typesetting" pitchFamily="66" charset="-78"/>
                <a:cs typeface="Arabic Typesetting" pitchFamily="66" charset="-78"/>
              </a:rPr>
              <a:t> </a:t>
            </a:r>
            <a:r>
              <a:rPr lang="ps-AF" sz="2600" dirty="0" smtClean="0">
                <a:latin typeface="Arabic Typesetting" pitchFamily="66" charset="-78"/>
                <a:cs typeface="Arabic Typesetting" pitchFamily="66" charset="-78"/>
              </a:rPr>
              <a:t>ا</a:t>
            </a:r>
            <a:r>
              <a:rPr lang="fa-IR" sz="2600" dirty="0" smtClean="0">
                <a:latin typeface="Arabic Typesetting" pitchFamily="66" charset="-78"/>
                <a:cs typeface="Arabic Typesetting" pitchFamily="66" charset="-78"/>
              </a:rPr>
              <a:t>و </a:t>
            </a:r>
            <a:endParaRPr lang="fa-IR" sz="2600" dirty="0">
              <a:latin typeface="Arabic Typesetting" pitchFamily="66" charset="-78"/>
              <a:cs typeface="Arabic Typesetting" pitchFamily="66" charset="-78"/>
            </a:endParaRPr>
          </a:p>
          <a:p>
            <a:pPr algn="r" rtl="1">
              <a:lnSpc>
                <a:spcPct val="150000"/>
              </a:lnSpc>
            </a:pPr>
            <a:r>
              <a:rPr lang="ps-AF" sz="2600" dirty="0" smtClean="0">
                <a:latin typeface="Arabic Typesetting" pitchFamily="66" charset="-78"/>
                <a:cs typeface="Arabic Typesetting" pitchFamily="66" charset="-78"/>
              </a:rPr>
              <a:t>د د افغانستان بانک د لیلام په پروسه کی د ګډون لپاره په تضمین کی  کموالی ( د ۱،۵۰۰،۰۰۰ میلون څخه ۱،۰۰۰،۰۰۰ میلون </a:t>
            </a:r>
            <a:r>
              <a:rPr lang="ps-AF" sz="2600" dirty="0" smtClean="0">
                <a:latin typeface="Arabic Typesetting" pitchFamily="66" charset="-78"/>
                <a:cs typeface="Arabic Typesetting" pitchFamily="66" charset="-78"/>
              </a:rPr>
              <a:t>ته</a:t>
            </a:r>
            <a:r>
              <a:rPr lang="ps-AF" sz="2600" dirty="0" smtClean="0">
                <a:latin typeface="Arabic Typesetting" pitchFamily="66" charset="-78"/>
                <a:cs typeface="Arabic Typesetting" pitchFamily="66" charset="-78"/>
              </a:rPr>
              <a:t>؛ او</a:t>
            </a:r>
          </a:p>
          <a:p>
            <a:pPr algn="r" rtl="1">
              <a:lnSpc>
                <a:spcPct val="150000"/>
              </a:lnSpc>
            </a:pPr>
            <a:r>
              <a:rPr lang="ps-AF" sz="2600" dirty="0" smtClean="0">
                <a:latin typeface="Arabic Typesetting" pitchFamily="66" charset="-78"/>
                <a:cs typeface="Arabic Typesetting" pitchFamily="66" charset="-78"/>
              </a:rPr>
              <a:t>په دی ورستیو کی د مشکلاتو د لا ښه حل په موخه د عامل هیئت لیری کیدل د شرکت د تشکیل څخه.</a:t>
            </a:r>
            <a:endParaRPr lang="en-US" sz="2600" dirty="0">
              <a:latin typeface="Arabic Typesetting" pitchFamily="66" charset="-78"/>
              <a:cs typeface="Arabic Typesetting" pitchFamily="66" charset="-78"/>
            </a:endParaRPr>
          </a:p>
        </p:txBody>
      </p:sp>
      <p:sp>
        <p:nvSpPr>
          <p:cNvPr id="3" name="Title 2"/>
          <p:cNvSpPr>
            <a:spLocks noGrp="1"/>
          </p:cNvSpPr>
          <p:nvPr>
            <p:ph type="title"/>
          </p:nvPr>
        </p:nvSpPr>
        <p:spPr>
          <a:xfrm>
            <a:off x="5143500" y="274638"/>
            <a:ext cx="5467350" cy="849312"/>
          </a:xfrm>
        </p:spPr>
        <p:txBody>
          <a:bodyPr>
            <a:noAutofit/>
          </a:bodyPr>
          <a:lstStyle/>
          <a:p>
            <a:pPr algn="r" rtl="1"/>
            <a:r>
              <a:rPr lang="fa-IR" sz="2800" b="1" dirty="0" smtClean="0">
                <a:latin typeface="Arabic Typesetting" pitchFamily="66" charset="-78"/>
                <a:cs typeface="Arabic Typesetting" pitchFamily="66" charset="-78"/>
              </a:rPr>
              <a:t>ادامه...</a:t>
            </a:r>
            <a:endParaRPr lang="en-US" sz="2800" b="1" dirty="0">
              <a:latin typeface="Arabic Typesetting" pitchFamily="66" charset="-78"/>
              <a:cs typeface="Arabic Typesetting" pitchFamily="66" charset="-78"/>
            </a:endParaRPr>
          </a:p>
        </p:txBody>
      </p:sp>
      <p:pic>
        <p:nvPicPr>
          <p:cNvPr id="5" name="Picture 4"/>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extLst>
      <p:ext uri="{BB962C8B-B14F-4D97-AF65-F5344CB8AC3E}">
        <p14:creationId xmlns="" xmlns:p14="http://schemas.microsoft.com/office/powerpoint/2010/main" val="414619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2225"/>
            <a:ext cx="10210800" cy="1325563"/>
          </a:xfrm>
        </p:spPr>
        <p:txBody>
          <a:bodyPr/>
          <a:lstStyle/>
          <a:p>
            <a:pPr algn="r" rtl="1"/>
            <a:r>
              <a:rPr lang="ps-AF" sz="3200" dirty="0" smtClean="0">
                <a:latin typeface="Arabic Typesetting" pitchFamily="66" charset="-78"/>
                <a:cs typeface="Arabic Typesetting" pitchFamily="66" charset="-78"/>
              </a:rPr>
              <a:t>د انفرادی څخه شرکت ته د  صرافانو او پولی خدمتونو د جوازونو د تبدیلیدو په لړی کی د  لا اسانتیا په موخه د ۲۰۲۰ کال د راپور په بنسټ جوازونه په دریو کټګوریو تقسیم شول </a:t>
            </a:r>
            <a:endParaRPr lang="en-US" sz="3200" dirty="0" smtClean="0">
              <a:latin typeface="Arabic Typesetting" pitchFamily="66" charset="-78"/>
              <a:cs typeface="Arabic Typesetting" pitchFamily="66" charset="-78"/>
            </a:endParaRPr>
          </a:p>
        </p:txBody>
      </p:sp>
      <p:sp>
        <p:nvSpPr>
          <p:cNvPr id="3" name="Text Placeholder 2"/>
          <p:cNvSpPr>
            <a:spLocks noGrp="1"/>
          </p:cNvSpPr>
          <p:nvPr>
            <p:ph type="body" idx="1"/>
          </p:nvPr>
        </p:nvSpPr>
        <p:spPr>
          <a:xfrm>
            <a:off x="838200" y="1524000"/>
            <a:ext cx="10515600" cy="4652963"/>
          </a:xfrm>
        </p:spPr>
        <p:txBody>
          <a:bodyPr/>
          <a:lstStyle/>
          <a:p>
            <a:pPr marL="857250" indent="-742950" algn="r" rtl="1">
              <a:buNone/>
            </a:pPr>
            <a:r>
              <a:rPr lang="ps-AF" dirty="0" smtClean="0">
                <a:latin typeface="Arabic Typesetting" pitchFamily="66" charset="-78"/>
                <a:cs typeface="Arabic Typesetting" pitchFamily="66" charset="-78"/>
              </a:rPr>
              <a:t>۱. لمړی کتګوری</a:t>
            </a:r>
          </a:p>
          <a:p>
            <a:pPr indent="0" algn="r" rtl="1">
              <a:buNone/>
            </a:pPr>
            <a:r>
              <a:rPr lang="ps-AF" dirty="0" smtClean="0">
                <a:latin typeface="Arabic Typesetting" pitchFamily="66" charset="-78"/>
                <a:cs typeface="Arabic Typesetting" pitchFamily="66" charset="-78"/>
              </a:rPr>
              <a:t>هغه صرافان او د پولی خدمتونو وړاندی کوونکی چی په ۲۰۲۰ کال کی د معاملاتو انداز ۴۰۰ میلونه افغانی وی، په دی کتګوری کی شاملیږی او د انفرای څخه شرکت ته د تبدیلیدو لپاره باید حد اقل لاندی موارد برابر کړی:</a:t>
            </a:r>
          </a:p>
          <a:p>
            <a:pPr marL="514350" indent="-400050" algn="r" rtl="1">
              <a:buFont typeface="Arial" pitchFamily="34" charset="0"/>
              <a:buChar char="•"/>
            </a:pPr>
            <a:r>
              <a:rPr lang="ps-AF" dirty="0" smtClean="0">
                <a:latin typeface="Arabic Typesetting" pitchFamily="66" charset="-78"/>
                <a:cs typeface="Arabic Typesetting" pitchFamily="66" charset="-78"/>
              </a:rPr>
              <a:t>د غوښتنلیک فورم وړاندی کول؛</a:t>
            </a:r>
          </a:p>
          <a:p>
            <a:pPr marL="514350" indent="-400050" algn="r" rtl="1">
              <a:buFont typeface="Arial" pitchFamily="34" charset="0"/>
              <a:buChar char="•"/>
            </a:pPr>
            <a:r>
              <a:rPr lang="ps-AF" dirty="0" smtClean="0">
                <a:latin typeface="Arabic Typesetting" pitchFamily="66" charset="-78"/>
                <a:cs typeface="Arabic Typesetting" pitchFamily="66" charset="-78"/>
              </a:rPr>
              <a:t>د هویتی معلوماتو وړاندی کول لکه ( تذکره، پاسپورت کاپی، عکس او د اړیکی شمیره)؛</a:t>
            </a:r>
          </a:p>
          <a:p>
            <a:pPr marL="514350" indent="-400050" algn="r" rtl="1">
              <a:buFont typeface="Arial" pitchFamily="34" charset="0"/>
              <a:buChar char="•"/>
            </a:pPr>
            <a:r>
              <a:rPr lang="ps-AF" dirty="0" smtClean="0">
                <a:latin typeface="Arabic Typesetting" pitchFamily="66" charset="-78"/>
                <a:cs typeface="Arabic Typesetting" pitchFamily="66" charset="-78"/>
              </a:rPr>
              <a:t>د جنایی مسولیت د نه شتون استعلام ځوابول؛</a:t>
            </a:r>
          </a:p>
          <a:p>
            <a:pPr marL="514350" indent="-400050" algn="r" rtl="1">
              <a:buFont typeface="Arial" pitchFamily="34" charset="0"/>
              <a:buChar char="•"/>
            </a:pPr>
            <a:r>
              <a:rPr lang="ps-AF" dirty="0" smtClean="0">
                <a:latin typeface="Arabic Typesetting" pitchFamily="66" charset="-78"/>
                <a:cs typeface="Arabic Typesetting" pitchFamily="66" charset="-78"/>
              </a:rPr>
              <a:t>د مالیاتی تشخیصیه شمیری وړاندی کول؛</a:t>
            </a:r>
          </a:p>
          <a:p>
            <a:pPr marL="514350" indent="-400050" algn="r" rtl="1">
              <a:buFont typeface="Arial" pitchFamily="34" charset="0"/>
              <a:buChar char="•"/>
            </a:pPr>
            <a:r>
              <a:rPr lang="ps-AF" dirty="0" smtClean="0">
                <a:latin typeface="Arabic Typesetting" pitchFamily="66" charset="-78"/>
                <a:cs typeface="Arabic Typesetting" pitchFamily="66" charset="-78"/>
              </a:rPr>
              <a:t>د قانون او مقرراتو د رعایت مسول معرفی کول ( مالک هم کولای شی چی  دا مسولیت په غاړه واخلی؛</a:t>
            </a:r>
          </a:p>
          <a:p>
            <a:pPr marL="514350" indent="-400050" algn="r" rtl="1">
              <a:buFont typeface="Arial" pitchFamily="34" charset="0"/>
              <a:buChar char="•"/>
            </a:pPr>
            <a:r>
              <a:rPr lang="ps-AF" dirty="0" smtClean="0">
                <a:latin typeface="Arabic Typesetting" pitchFamily="66" charset="-78"/>
                <a:cs typeface="Arabic Typesetting" pitchFamily="66" charset="-78"/>
              </a:rPr>
              <a:t>د فعالیتونو د ترسره کولو په موخه د بانکی حساب معرفی کول.</a:t>
            </a:r>
            <a:endParaRPr lang="en-US" dirty="0" smtClean="0">
              <a:latin typeface="Arabic Typesetting" pitchFamily="66" charset="-78"/>
              <a:cs typeface="Arabic Typesetting" pitchFamily="66"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5" name="Picture 4"/>
          <p:cNvPicPr>
            <a:picLocks noChangeAspect="1" noChangeArrowheads="1"/>
          </p:cNvPicPr>
          <p:nvPr/>
        </p:nvPicPr>
        <p:blipFill>
          <a:blip r:embed="rId2"/>
          <a:srcRect/>
          <a:stretch>
            <a:fillRect/>
          </a:stretch>
        </p:blipFill>
        <p:spPr>
          <a:xfrm>
            <a:off x="10769600" y="0"/>
            <a:ext cx="1422400" cy="108690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2024</Words>
  <Application>Microsoft Office PowerPoint</Application>
  <PresentationFormat>Custom</PresentationFormat>
  <Paragraphs>170</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Cambria</vt:lpstr>
      <vt:lpstr>Arabic Typesetting</vt:lpstr>
      <vt:lpstr>Calibri</vt:lpstr>
      <vt:lpstr>Pashto Aryob</vt:lpstr>
      <vt:lpstr>Wingdings</vt:lpstr>
      <vt:lpstr>B Nazanin</vt:lpstr>
      <vt:lpstr>Century Schoolbook</vt:lpstr>
      <vt:lpstr>B Zar</vt:lpstr>
      <vt:lpstr>Office Theme</vt:lpstr>
      <vt:lpstr>د انفرادی صرافی  او پولی خدمتونو څخه د شرکت ډول ته د حقوقی جوړښت تدیلولو او د شرکت د جواز د ګټو په اړه پوهاوی</vt:lpstr>
      <vt:lpstr>Slide 2</vt:lpstr>
      <vt:lpstr>د بحث عمده موضوعات</vt:lpstr>
      <vt:lpstr>د صرافی او پولی خدمتونو د جواز ډولونه</vt:lpstr>
      <vt:lpstr>د انفرادی صرافی او پولی خدمتونو څخه شرکت ته بتدیلیدو موخی</vt:lpstr>
      <vt:lpstr>د صرافانو او پولی خدمتونو د یوځای کیدلو او شرکتونو در جوړیدلو ګټی</vt:lpstr>
      <vt:lpstr>ادامه ......</vt:lpstr>
      <vt:lpstr>ادامه...</vt:lpstr>
      <vt:lpstr>د انفرادی څخه شرکت ته د  صرافانو او پولی خدمتونو د جوازونو د تبدیلیدو په لړی کی د  لا اسانتیا په موخه د ۲۰۲۰ کال د راپور په بنسټ جوازونه په دریو کټګوریو تقسیم شول </vt:lpstr>
      <vt:lpstr>۲. دوهمه کتګوری</vt:lpstr>
      <vt:lpstr>۳. دریمه کتګوری</vt:lpstr>
      <vt:lpstr>یاداشت</vt:lpstr>
      <vt:lpstr>   اداره او تشکیلاتی جوړښت  </vt:lpstr>
      <vt:lpstr>Slide 14</vt:lpstr>
      <vt:lpstr>Slide 15</vt:lpstr>
      <vt:lpstr>Slide 16</vt:lpstr>
      <vt:lpstr> د څار هیئت: </vt:lpstr>
      <vt:lpstr>ادامه....</vt:lpstr>
      <vt:lpstr>Slide 19</vt:lpstr>
      <vt:lpstr>Slide 20</vt:lpstr>
      <vt:lpstr>دقانون او مقرراتو څخه د پیروی د مسول شرایط:</vt:lpstr>
      <vt:lpstr>د پاملرنی مو نړی مننه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Sulaiman</dc:creator>
  <cp:lastModifiedBy>shafiq.shinwary</cp:lastModifiedBy>
  <cp:revision>92</cp:revision>
  <dcterms:modified xsi:type="dcterms:W3CDTF">2021-04-19T05:35:40Z</dcterms:modified>
</cp:coreProperties>
</file>